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vbaPro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71" r:id="rId2"/>
    <p:sldId id="256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66"/>
    <a:srgbClr val="99FF33"/>
    <a:srgbClr val="99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224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A9DE820-0148-49B8-9F58-3596319DFE7D}" type="datetimeFigureOut">
              <a:rPr lang="pt-BR" smtClean="0"/>
              <a:pPr/>
              <a:t>13/01/2012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AF3505C-E7F1-448D-A048-8E29F82A8BC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3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image" Target="../media/image5.wmf"/><Relationship Id="rId7" Type="http://schemas.openxmlformats.org/officeDocument/2006/relationships/slide" Target="slide11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slide" Target="slide9.xml"/><Relationship Id="rId5" Type="http://schemas.openxmlformats.org/officeDocument/2006/relationships/slide" Target="slide6.xml"/><Relationship Id="rId10" Type="http://schemas.openxmlformats.org/officeDocument/2006/relationships/slide" Target="slide8.xml"/><Relationship Id="rId4" Type="http://schemas.openxmlformats.org/officeDocument/2006/relationships/slide" Target="slide5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image" Target="../media/image5.wmf"/><Relationship Id="rId7" Type="http://schemas.openxmlformats.org/officeDocument/2006/relationships/slide" Target="slide11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slide" Target="slide9.xml"/><Relationship Id="rId5" Type="http://schemas.openxmlformats.org/officeDocument/2006/relationships/slide" Target="slide6.xml"/><Relationship Id="rId10" Type="http://schemas.openxmlformats.org/officeDocument/2006/relationships/slide" Target="slide8.xml"/><Relationship Id="rId4" Type="http://schemas.openxmlformats.org/officeDocument/2006/relationships/slide" Target="slide5.xml"/><Relationship Id="rId9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5" Type="http://schemas.openxmlformats.org/officeDocument/2006/relationships/slide" Target="slide15.xml"/><Relationship Id="rId4" Type="http://schemas.openxmlformats.org/officeDocument/2006/relationships/slide" Target="slide1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slide" Target="slide18.xml"/><Relationship Id="rId7" Type="http://schemas.openxmlformats.org/officeDocument/2006/relationships/image" Target="../media/image9.e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slide" Target="slide17.xml"/><Relationship Id="rId9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slide" Target="slide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slide" Target="slide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5" Type="http://schemas.openxmlformats.org/officeDocument/2006/relationships/slide" Target="slide25.xml"/><Relationship Id="rId4" Type="http://schemas.openxmlformats.org/officeDocument/2006/relationships/slide" Target="slide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slide" Target="slide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slide" Target="slide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5.wmf"/><Relationship Id="rId4" Type="http://schemas.openxmlformats.org/officeDocument/2006/relationships/slide" Target="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2627784" y="1148348"/>
            <a:ext cx="40719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atin typeface="Calibri" pitchFamily="34" charset="0"/>
                <a:cs typeface="Calibri" pitchFamily="34" charset="0"/>
              </a:rPr>
              <a:t>BEM-VINDO AO JOGO DAS MALETAS!</a:t>
            </a:r>
          </a:p>
          <a:p>
            <a:pPr algn="ctr"/>
            <a:endParaRPr lang="pt-BR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pt-BR" dirty="0" smtClean="0">
                <a:latin typeface="Calibri" pitchFamily="34" charset="0"/>
                <a:cs typeface="Calibri" pitchFamily="34" charset="0"/>
              </a:rPr>
              <a:t>PRESSIONE A TECLA F5 PARA INICIAR O MODO DE APRESENTAÇÃO</a:t>
            </a:r>
          </a:p>
          <a:p>
            <a:pPr algn="ctr"/>
            <a:endParaRPr lang="pt-BR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pt-BR" dirty="0" smtClean="0">
                <a:latin typeface="Calibri" pitchFamily="34" charset="0"/>
                <a:cs typeface="Calibri" pitchFamily="34" charset="0"/>
              </a:rPr>
              <a:t>EM SEGUIDA, PRESSIONE O BOTÃO PLAY</a:t>
            </a:r>
            <a:endParaRPr lang="pt-BR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Botão de ação: Ajuda 6">
            <a:hlinkClick r:id="rId2" action="ppaction://hlinksldjump" highlightClick="1"/>
          </p:cNvPr>
          <p:cNvSpPr/>
          <p:nvPr/>
        </p:nvSpPr>
        <p:spPr>
          <a:xfrm>
            <a:off x="8001024" y="5929330"/>
            <a:ext cx="285752" cy="28575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Botão de ação: Avançar ou Próximo 1">
            <a:hlinkClick r:id="" action="ppaction://macro?name=inicializa" highlightClick="1"/>
          </p:cNvPr>
          <p:cNvSpPr/>
          <p:nvPr/>
        </p:nvSpPr>
        <p:spPr>
          <a:xfrm>
            <a:off x="3976886" y="3284984"/>
            <a:ext cx="792088" cy="79208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0097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ompCasa\AppData\Local\Microsoft\Windows\Temporary Internet Files\Content.IE5\S7TSRQNI\MC9003404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0253" y="94361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CompCasa\AppData\Local\Microsoft\Windows\Temporary Internet Files\Content.IE5\S7TSRQNI\MC90034045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94361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CompCasa\AppData\Local\Microsoft\Windows\Temporary Internet Files\Content.IE5\S7TSRQNI\MC900340450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94361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CompCasa\AppData\Local\Microsoft\Windows\Temporary Internet Files\Content.IE5\S7TSRQNI\MC90034045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1">
                <a:lumMod val="85000"/>
                <a:lumOff val="1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2277" y="450912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CompCasa\AppData\Local\Microsoft\Windows\Temporary Internet Files\Content.IE5\S7TSRQNI\MC900340450[1].wmf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530716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CompCasa\AppData\Local\Microsoft\Windows\Temporary Internet Files\Content.IE5\S7TSRQNI\MC900340450[1].wmf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0251" y="4408305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CompCasa\AppData\Local\Microsoft\Windows\Temporary Internet Files\Content.IE5\S7TSRQNI\MC900340450[1].wmf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2310" y="2620039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CompCasa\AppData\Local\Microsoft\Windows\Temporary Internet Files\Content.IE5\S7TSRQNI\MC900340450[1].wmf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697694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mpCasa\AppData\Local\Microsoft\Windows\Temporary Internet Files\Content.IE5\S7TSRQNI\MC900340450[1].wmf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1" y="2755036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020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tão de ação: Personalizar 1">
            <a:hlinkClick r:id="" action="ppaction://macro?name=computa" highlightClick="1"/>
          </p:cNvPr>
          <p:cNvSpPr/>
          <p:nvPr/>
        </p:nvSpPr>
        <p:spPr>
          <a:xfrm>
            <a:off x="8186598" y="6237312"/>
            <a:ext cx="705882" cy="537454"/>
          </a:xfrm>
          <a:prstGeom prst="actionButtonBlank">
            <a:avLst/>
          </a:prstGeom>
          <a:solidFill>
            <a:schemeClr val="accent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CompCasa\AppData\Local\Microsoft\Windows\Temporary Internet Files\Content.IE5\S7TSRQNI\MC900340450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0253" y="94361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CompCasa\AppData\Local\Microsoft\Windows\Temporary Internet Files\Content.IE5\S7TSRQNI\MC90034045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94361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CompCasa\AppData\Local\Microsoft\Windows\Temporary Internet Files\Content.IE5\S7TSRQNI\MC900340450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94361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CompCasa\AppData\Local\Microsoft\Windows\Temporary Internet Files\Content.IE5\S7TSRQNI\MC90034045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1">
                <a:lumMod val="85000"/>
                <a:lumOff val="1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2277" y="450912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CompCasa\AppData\Local\Microsoft\Windows\Temporary Internet Files\Content.IE5\S7TSRQNI\MC900340450[1].wmf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530716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CompCasa\AppData\Local\Microsoft\Windows\Temporary Internet Files\Content.IE5\S7TSRQNI\MC900340450[1].wmf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0251" y="4408305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CompCasa\AppData\Local\Microsoft\Windows\Temporary Internet Files\Content.IE5\S7TSRQNI\MC900340450[1].wmf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2310" y="2620039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CompCasa\AppData\Local\Microsoft\Windows\Temporary Internet Files\Content.IE5\S7TSRQNI\MC900340450[1].wmf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697694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CompCasa\AppData\Local\Microsoft\Windows\Temporary Internet Files\Content.IE5\S7TSRQNI\MC900340450[1].wmf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1" y="2755036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8143495" y="6303565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atin typeface="Calibri" pitchFamily="34" charset="0"/>
                <a:cs typeface="Calibri" pitchFamily="34" charset="0"/>
              </a:rPr>
              <a:t>FIM</a:t>
            </a:r>
            <a:endParaRPr lang="pt-BR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961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6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grpSp>
        <p:nvGrpSpPr>
          <p:cNvPr id="7" name="Grupo 6"/>
          <p:cNvGrpSpPr>
            <a:grpSpLocks/>
          </p:cNvGrpSpPr>
          <p:nvPr/>
        </p:nvGrpSpPr>
        <p:grpSpPr bwMode="auto">
          <a:xfrm>
            <a:off x="1763077" y="2100666"/>
            <a:ext cx="5324475" cy="2035810"/>
            <a:chOff x="2026" y="13833"/>
            <a:chExt cx="8385" cy="3206"/>
          </a:xfrm>
        </p:grpSpPr>
        <p:sp>
          <p:nvSpPr>
            <p:cNvPr id="8" name="Text Box 53"/>
            <p:cNvSpPr txBox="1">
              <a:spLocks noChangeArrowheads="1"/>
            </p:cNvSpPr>
            <p:nvPr/>
          </p:nvSpPr>
          <p:spPr bwMode="auto">
            <a:xfrm>
              <a:off x="9403" y="1515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9" name="Text Box 54"/>
            <p:cNvSpPr txBox="1">
              <a:spLocks noChangeArrowheads="1"/>
            </p:cNvSpPr>
            <p:nvPr/>
          </p:nvSpPr>
          <p:spPr bwMode="auto">
            <a:xfrm>
              <a:off x="7243" y="1554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0" name="Text Box 55"/>
            <p:cNvSpPr txBox="1">
              <a:spLocks noChangeArrowheads="1"/>
            </p:cNvSpPr>
            <p:nvPr/>
          </p:nvSpPr>
          <p:spPr bwMode="auto">
            <a:xfrm>
              <a:off x="7048" y="1512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1" name="Text Box 56"/>
            <p:cNvSpPr txBox="1">
              <a:spLocks noChangeArrowheads="1"/>
            </p:cNvSpPr>
            <p:nvPr/>
          </p:nvSpPr>
          <p:spPr bwMode="auto">
            <a:xfrm>
              <a:off x="8338" y="1476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2" name="Text Box 57"/>
            <p:cNvSpPr txBox="1">
              <a:spLocks noChangeArrowheads="1"/>
            </p:cNvSpPr>
            <p:nvPr/>
          </p:nvSpPr>
          <p:spPr bwMode="auto">
            <a:xfrm>
              <a:off x="8713" y="1584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3" name="Text Box 58"/>
            <p:cNvSpPr txBox="1">
              <a:spLocks noChangeArrowheads="1"/>
            </p:cNvSpPr>
            <p:nvPr/>
          </p:nvSpPr>
          <p:spPr bwMode="auto">
            <a:xfrm>
              <a:off x="9373" y="1593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4" name="Text Box 59"/>
            <p:cNvSpPr txBox="1">
              <a:spLocks noChangeArrowheads="1"/>
            </p:cNvSpPr>
            <p:nvPr/>
          </p:nvSpPr>
          <p:spPr bwMode="auto">
            <a:xfrm>
              <a:off x="9208" y="1443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5" name="Text Box 60"/>
            <p:cNvSpPr txBox="1">
              <a:spLocks noChangeArrowheads="1"/>
            </p:cNvSpPr>
            <p:nvPr/>
          </p:nvSpPr>
          <p:spPr bwMode="auto">
            <a:xfrm>
              <a:off x="7153" y="1395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6" name="Text Box 61"/>
            <p:cNvSpPr txBox="1">
              <a:spLocks noChangeArrowheads="1"/>
            </p:cNvSpPr>
            <p:nvPr/>
          </p:nvSpPr>
          <p:spPr bwMode="auto">
            <a:xfrm>
              <a:off x="3912" y="15745"/>
              <a:ext cx="258" cy="19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7" name="Text Box 62"/>
            <p:cNvSpPr txBox="1">
              <a:spLocks noChangeArrowheads="1"/>
            </p:cNvSpPr>
            <p:nvPr/>
          </p:nvSpPr>
          <p:spPr bwMode="auto">
            <a:xfrm>
              <a:off x="5292" y="14395"/>
              <a:ext cx="288" cy="2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8" name="Text Box 63"/>
            <p:cNvSpPr txBox="1">
              <a:spLocks noChangeArrowheads="1"/>
            </p:cNvSpPr>
            <p:nvPr/>
          </p:nvSpPr>
          <p:spPr bwMode="auto">
            <a:xfrm>
              <a:off x="5217" y="14320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9" name="Text Box 64"/>
            <p:cNvSpPr txBox="1">
              <a:spLocks noChangeArrowheads="1"/>
            </p:cNvSpPr>
            <p:nvPr/>
          </p:nvSpPr>
          <p:spPr bwMode="auto">
            <a:xfrm>
              <a:off x="2067" y="15595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0" name="Text Box 65"/>
            <p:cNvSpPr txBox="1">
              <a:spLocks noChangeArrowheads="1"/>
            </p:cNvSpPr>
            <p:nvPr/>
          </p:nvSpPr>
          <p:spPr bwMode="auto">
            <a:xfrm>
              <a:off x="3012" y="14845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1" name="Text Box 66"/>
            <p:cNvSpPr txBox="1">
              <a:spLocks noChangeArrowheads="1"/>
            </p:cNvSpPr>
            <p:nvPr/>
          </p:nvSpPr>
          <p:spPr bwMode="auto">
            <a:xfrm>
              <a:off x="3162" y="14845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2" name="Text Box 67"/>
            <p:cNvSpPr txBox="1">
              <a:spLocks noChangeArrowheads="1"/>
            </p:cNvSpPr>
            <p:nvPr/>
          </p:nvSpPr>
          <p:spPr bwMode="auto">
            <a:xfrm>
              <a:off x="3072" y="14830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3" name="Text Box 68"/>
            <p:cNvSpPr txBox="1">
              <a:spLocks noChangeArrowheads="1"/>
            </p:cNvSpPr>
            <p:nvPr/>
          </p:nvSpPr>
          <p:spPr bwMode="auto">
            <a:xfrm>
              <a:off x="2052" y="15550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4" name="Text Box 69"/>
            <p:cNvSpPr txBox="1">
              <a:spLocks noChangeArrowheads="1"/>
            </p:cNvSpPr>
            <p:nvPr/>
          </p:nvSpPr>
          <p:spPr bwMode="auto">
            <a:xfrm>
              <a:off x="3087" y="15505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5" name="Text Box 70"/>
            <p:cNvSpPr txBox="1">
              <a:spLocks noChangeArrowheads="1"/>
            </p:cNvSpPr>
            <p:nvPr/>
          </p:nvSpPr>
          <p:spPr bwMode="auto">
            <a:xfrm>
              <a:off x="3117" y="15550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6" name="Text Box 71"/>
            <p:cNvSpPr txBox="1">
              <a:spLocks noChangeArrowheads="1"/>
            </p:cNvSpPr>
            <p:nvPr/>
          </p:nvSpPr>
          <p:spPr bwMode="auto">
            <a:xfrm>
              <a:off x="3087" y="15580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7" name="Text Box 72"/>
            <p:cNvSpPr txBox="1">
              <a:spLocks noChangeArrowheads="1"/>
            </p:cNvSpPr>
            <p:nvPr/>
          </p:nvSpPr>
          <p:spPr bwMode="auto">
            <a:xfrm>
              <a:off x="2727" y="14117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8" name="Text Box 73"/>
            <p:cNvSpPr txBox="1">
              <a:spLocks noChangeArrowheads="1"/>
            </p:cNvSpPr>
            <p:nvPr/>
          </p:nvSpPr>
          <p:spPr bwMode="auto">
            <a:xfrm>
              <a:off x="5278" y="1398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9" name="Text Box 74"/>
            <p:cNvSpPr txBox="1">
              <a:spLocks noChangeArrowheads="1"/>
            </p:cNvSpPr>
            <p:nvPr/>
          </p:nvSpPr>
          <p:spPr bwMode="auto">
            <a:xfrm>
              <a:off x="2127" y="14845"/>
              <a:ext cx="543" cy="2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30" name="Line 75"/>
            <p:cNvCxnSpPr/>
            <p:nvPr/>
          </p:nvCxnSpPr>
          <p:spPr bwMode="auto">
            <a:xfrm>
              <a:off x="7121" y="14157"/>
              <a:ext cx="102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1" name="Line 76"/>
            <p:cNvCxnSpPr/>
            <p:nvPr/>
          </p:nvCxnSpPr>
          <p:spPr bwMode="auto">
            <a:xfrm>
              <a:off x="4916" y="14202"/>
              <a:ext cx="102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32" name="Text Box 77"/>
            <p:cNvSpPr txBox="1">
              <a:spLocks noChangeArrowheads="1"/>
            </p:cNvSpPr>
            <p:nvPr/>
          </p:nvSpPr>
          <p:spPr bwMode="auto">
            <a:xfrm>
              <a:off x="5641" y="13976"/>
              <a:ext cx="1470" cy="40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36000" tIns="72000" rIns="36000" bIns="3600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 b="1">
                  <a:effectLst/>
                  <a:latin typeface="Arial"/>
                  <a:ea typeface="Calibri"/>
                  <a:cs typeface="Times New Roman"/>
                </a:rPr>
                <a:t>B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3" name="Text Box 78"/>
            <p:cNvSpPr txBox="1">
              <a:spLocks noChangeArrowheads="1"/>
            </p:cNvSpPr>
            <p:nvPr/>
          </p:nvSpPr>
          <p:spPr bwMode="auto">
            <a:xfrm>
              <a:off x="2124" y="14395"/>
              <a:ext cx="1665" cy="43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36000" tIns="72000" rIns="36000" bIns="3600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850" b="1">
                  <a:effectLst/>
                  <a:latin typeface="Arial"/>
                  <a:ea typeface="Calibri"/>
                  <a:cs typeface="Times New Roman"/>
                </a:rPr>
                <a:t>A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4" name="AutoShape 79"/>
            <p:cNvSpPr>
              <a:spLocks noChangeArrowheads="1"/>
            </p:cNvSpPr>
            <p:nvPr/>
          </p:nvSpPr>
          <p:spPr bwMode="auto">
            <a:xfrm>
              <a:off x="4201" y="13960"/>
              <a:ext cx="953" cy="469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>
                  <a:effectLst/>
                  <a:latin typeface="Arial"/>
                  <a:ea typeface="Calibri"/>
                  <a:cs typeface="Times New Roman"/>
                </a:rPr>
                <a:t> 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5" name="Text Box 80"/>
            <p:cNvSpPr txBox="1">
              <a:spLocks noChangeArrowheads="1"/>
            </p:cNvSpPr>
            <p:nvPr/>
          </p:nvSpPr>
          <p:spPr bwMode="auto">
            <a:xfrm>
              <a:off x="5678" y="15393"/>
              <a:ext cx="1455" cy="4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36000" tIns="72000" rIns="36000" bIns="3600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 b="1">
                  <a:effectLst/>
                  <a:latin typeface="Arial"/>
                  <a:ea typeface="Calibri"/>
                  <a:cs typeface="Times New Roman"/>
                </a:rPr>
                <a:t>H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36" name="Text Box 81"/>
            <p:cNvSpPr txBox="1">
              <a:spLocks noChangeArrowheads="1"/>
            </p:cNvSpPr>
            <p:nvPr/>
          </p:nvSpPr>
          <p:spPr bwMode="auto">
            <a:xfrm>
              <a:off x="2056" y="15805"/>
              <a:ext cx="1815" cy="4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36000" tIns="72000" rIns="36000" bIns="3600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 b="1">
                  <a:effectLst/>
                  <a:latin typeface="Times New Roman"/>
                  <a:ea typeface="Calibri"/>
                  <a:cs typeface="Times New Roman"/>
                </a:rPr>
                <a:t>I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37" name="Line 82"/>
            <p:cNvCxnSpPr/>
            <p:nvPr/>
          </p:nvCxnSpPr>
          <p:spPr bwMode="auto">
            <a:xfrm>
              <a:off x="8591" y="14112"/>
              <a:ext cx="723" cy="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38" name="AutoShape 83"/>
            <p:cNvSpPr>
              <a:spLocks noChangeArrowheads="1"/>
            </p:cNvSpPr>
            <p:nvPr/>
          </p:nvSpPr>
          <p:spPr bwMode="auto">
            <a:xfrm>
              <a:off x="7696" y="13833"/>
              <a:ext cx="953" cy="596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 b="1">
                  <a:effectLst/>
                  <a:latin typeface="Arial"/>
                  <a:ea typeface="Calibri"/>
                  <a:cs typeface="Times New Roman"/>
                </a:rPr>
                <a:t>C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39" name="Line 84"/>
            <p:cNvCxnSpPr/>
            <p:nvPr/>
          </p:nvCxnSpPr>
          <p:spPr bwMode="auto">
            <a:xfrm flipH="1">
              <a:off x="2895" y="14190"/>
              <a:ext cx="1305" cy="2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0" name="AutoShape 85"/>
            <p:cNvSpPr>
              <a:spLocks noChangeArrowheads="1"/>
            </p:cNvSpPr>
            <p:nvPr/>
          </p:nvSpPr>
          <p:spPr bwMode="auto">
            <a:xfrm>
              <a:off x="2026" y="15085"/>
              <a:ext cx="953" cy="469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>
                  <a:effectLst/>
                  <a:latin typeface="Arial"/>
                  <a:ea typeface="Calibri"/>
                  <a:cs typeface="Times New Roman"/>
                </a:rPr>
                <a:t> 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41" name="AutoShape 86"/>
            <p:cNvSpPr>
              <a:spLocks noChangeArrowheads="1"/>
            </p:cNvSpPr>
            <p:nvPr/>
          </p:nvSpPr>
          <p:spPr bwMode="auto">
            <a:xfrm>
              <a:off x="3046" y="15085"/>
              <a:ext cx="953" cy="469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>
                  <a:effectLst/>
                  <a:latin typeface="Arial"/>
                  <a:ea typeface="Calibri"/>
                  <a:cs typeface="Times New Roman"/>
                </a:rPr>
                <a:t> 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42" name="Line 87"/>
            <p:cNvCxnSpPr/>
            <p:nvPr/>
          </p:nvCxnSpPr>
          <p:spPr bwMode="auto">
            <a:xfrm flipH="1" flipV="1">
              <a:off x="2492" y="14815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3" name="Line 88"/>
            <p:cNvCxnSpPr/>
            <p:nvPr/>
          </p:nvCxnSpPr>
          <p:spPr bwMode="auto">
            <a:xfrm flipH="1" flipV="1">
              <a:off x="3512" y="14815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4" name="Line 89"/>
            <p:cNvCxnSpPr/>
            <p:nvPr/>
          </p:nvCxnSpPr>
          <p:spPr bwMode="auto">
            <a:xfrm flipH="1" flipV="1">
              <a:off x="2492" y="15535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5" name="Line 90"/>
            <p:cNvCxnSpPr/>
            <p:nvPr/>
          </p:nvCxnSpPr>
          <p:spPr bwMode="auto">
            <a:xfrm flipH="1" flipV="1">
              <a:off x="3512" y="15535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6" name="AutoShape 91"/>
            <p:cNvSpPr>
              <a:spLocks noChangeArrowheads="1"/>
            </p:cNvSpPr>
            <p:nvPr/>
          </p:nvSpPr>
          <p:spPr bwMode="auto">
            <a:xfrm>
              <a:off x="4141" y="15085"/>
              <a:ext cx="953" cy="469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>
                  <a:effectLst/>
                  <a:latin typeface="Arial"/>
                  <a:ea typeface="Calibri"/>
                  <a:cs typeface="Times New Roman"/>
                </a:rPr>
                <a:t>.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47" name="Line 92"/>
            <p:cNvCxnSpPr/>
            <p:nvPr/>
          </p:nvCxnSpPr>
          <p:spPr bwMode="auto">
            <a:xfrm flipV="1">
              <a:off x="3885" y="15540"/>
              <a:ext cx="765" cy="5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8" name="Line 93"/>
            <p:cNvCxnSpPr/>
            <p:nvPr/>
          </p:nvCxnSpPr>
          <p:spPr bwMode="auto">
            <a:xfrm flipV="1">
              <a:off x="4590" y="14385"/>
              <a:ext cx="1185" cy="70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9" name="Line 94"/>
            <p:cNvCxnSpPr/>
            <p:nvPr/>
          </p:nvCxnSpPr>
          <p:spPr bwMode="auto">
            <a:xfrm flipH="1" flipV="1">
              <a:off x="6392" y="14380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0" name="Line 95"/>
            <p:cNvCxnSpPr/>
            <p:nvPr/>
          </p:nvCxnSpPr>
          <p:spPr bwMode="auto">
            <a:xfrm flipH="1" flipV="1">
              <a:off x="6407" y="15115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1" name="AutoShape 96"/>
            <p:cNvSpPr>
              <a:spLocks noChangeArrowheads="1"/>
            </p:cNvSpPr>
            <p:nvPr/>
          </p:nvSpPr>
          <p:spPr bwMode="auto">
            <a:xfrm>
              <a:off x="5941" y="14545"/>
              <a:ext cx="923" cy="664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>
                  <a:effectLst/>
                  <a:latin typeface="Arial"/>
                  <a:ea typeface="Calibri"/>
                  <a:cs typeface="Times New Roman"/>
                </a:rPr>
                <a:t> 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52" name="Text Box 97"/>
            <p:cNvSpPr txBox="1">
              <a:spLocks noChangeArrowheads="1"/>
            </p:cNvSpPr>
            <p:nvPr/>
          </p:nvSpPr>
          <p:spPr bwMode="auto">
            <a:xfrm>
              <a:off x="8618" y="14688"/>
              <a:ext cx="1455" cy="4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36000" tIns="72000" rIns="36000" bIns="3600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 b="1">
                  <a:effectLst/>
                  <a:latin typeface="Arial"/>
                  <a:ea typeface="Calibri"/>
                  <a:cs typeface="Times New Roman"/>
                </a:rPr>
                <a:t>D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53" name="Text Box 98"/>
            <p:cNvSpPr txBox="1">
              <a:spLocks noChangeArrowheads="1"/>
            </p:cNvSpPr>
            <p:nvPr/>
          </p:nvSpPr>
          <p:spPr bwMode="auto">
            <a:xfrm>
              <a:off x="8663" y="16173"/>
              <a:ext cx="1455" cy="4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36000" tIns="72000" rIns="36000" bIns="3600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 b="1">
                  <a:effectLst/>
                  <a:latin typeface="Arial"/>
                  <a:ea typeface="Calibri"/>
                  <a:cs typeface="Times New Roman"/>
                </a:rPr>
                <a:t>E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54" name="AutoShape 99"/>
            <p:cNvSpPr>
              <a:spLocks noChangeArrowheads="1"/>
            </p:cNvSpPr>
            <p:nvPr/>
          </p:nvSpPr>
          <p:spPr bwMode="auto">
            <a:xfrm>
              <a:off x="8896" y="15430"/>
              <a:ext cx="953" cy="469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>
                  <a:effectLst/>
                  <a:latin typeface="Arial"/>
                  <a:ea typeface="Calibri"/>
                  <a:cs typeface="Times New Roman"/>
                </a:rPr>
                <a:t>.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55" name="Line 100"/>
            <p:cNvCxnSpPr/>
            <p:nvPr/>
          </p:nvCxnSpPr>
          <p:spPr bwMode="auto">
            <a:xfrm flipH="1" flipV="1">
              <a:off x="9377" y="15145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6" name="Line 101"/>
            <p:cNvCxnSpPr/>
            <p:nvPr/>
          </p:nvCxnSpPr>
          <p:spPr bwMode="auto">
            <a:xfrm flipH="1" flipV="1">
              <a:off x="9377" y="15895"/>
              <a:ext cx="0" cy="27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7" name="AutoShape 102"/>
            <p:cNvSpPr>
              <a:spLocks noChangeArrowheads="1"/>
            </p:cNvSpPr>
            <p:nvPr/>
          </p:nvSpPr>
          <p:spPr bwMode="auto">
            <a:xfrm>
              <a:off x="5281" y="16570"/>
              <a:ext cx="1058" cy="469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>
                  <a:effectLst/>
                  <a:latin typeface="Arial"/>
                  <a:ea typeface="Calibri"/>
                  <a:cs typeface="Times New Roman"/>
                </a:rPr>
                <a:t> 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58" name="Line 103"/>
            <p:cNvCxnSpPr/>
            <p:nvPr/>
          </p:nvCxnSpPr>
          <p:spPr bwMode="auto">
            <a:xfrm>
              <a:off x="3060" y="16260"/>
              <a:ext cx="222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9" name="Line 104"/>
            <p:cNvCxnSpPr/>
            <p:nvPr/>
          </p:nvCxnSpPr>
          <p:spPr bwMode="auto">
            <a:xfrm flipV="1">
              <a:off x="6285" y="16785"/>
              <a:ext cx="4005" cy="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60" name="AutoShape 105"/>
            <p:cNvSpPr>
              <a:spLocks noChangeArrowheads="1"/>
            </p:cNvSpPr>
            <p:nvPr/>
          </p:nvSpPr>
          <p:spPr bwMode="auto">
            <a:xfrm>
              <a:off x="7561" y="15505"/>
              <a:ext cx="923" cy="664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 b="1">
                  <a:effectLst/>
                  <a:latin typeface="Times New Roman"/>
                  <a:ea typeface="Calibri"/>
                  <a:cs typeface="Times New Roman"/>
                </a:rPr>
                <a:t>F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61" name="Line 106"/>
            <p:cNvCxnSpPr/>
            <p:nvPr/>
          </p:nvCxnSpPr>
          <p:spPr bwMode="auto">
            <a:xfrm>
              <a:off x="7140" y="15675"/>
              <a:ext cx="450" cy="1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2" name="Line 107"/>
            <p:cNvCxnSpPr/>
            <p:nvPr/>
          </p:nvCxnSpPr>
          <p:spPr bwMode="auto">
            <a:xfrm>
              <a:off x="8460" y="15855"/>
              <a:ext cx="540" cy="3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63" name="AutoShape 108"/>
            <p:cNvSpPr>
              <a:spLocks noChangeArrowheads="1"/>
            </p:cNvSpPr>
            <p:nvPr/>
          </p:nvSpPr>
          <p:spPr bwMode="auto">
            <a:xfrm>
              <a:off x="7366" y="14740"/>
              <a:ext cx="998" cy="499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800" b="1">
                  <a:effectLst/>
                  <a:latin typeface="Arial"/>
                  <a:ea typeface="Calibri"/>
                  <a:cs typeface="Times New Roman"/>
                </a:rPr>
                <a:t>G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64" name="Line 109"/>
            <p:cNvCxnSpPr/>
            <p:nvPr/>
          </p:nvCxnSpPr>
          <p:spPr bwMode="auto">
            <a:xfrm flipV="1">
              <a:off x="7140" y="14985"/>
              <a:ext cx="255" cy="5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5" name="Line 110"/>
            <p:cNvCxnSpPr/>
            <p:nvPr/>
          </p:nvCxnSpPr>
          <p:spPr bwMode="auto">
            <a:xfrm>
              <a:off x="8325" y="14985"/>
              <a:ext cx="3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6" name="Line 111"/>
            <p:cNvCxnSpPr/>
            <p:nvPr/>
          </p:nvCxnSpPr>
          <p:spPr bwMode="auto">
            <a:xfrm flipV="1">
              <a:off x="10290" y="14940"/>
              <a:ext cx="0" cy="18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7" name="Line 112"/>
            <p:cNvCxnSpPr/>
            <p:nvPr/>
          </p:nvCxnSpPr>
          <p:spPr bwMode="auto">
            <a:xfrm flipH="1">
              <a:off x="10080" y="14940"/>
              <a:ext cx="2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68" name="Text Box 113"/>
            <p:cNvSpPr txBox="1">
              <a:spLocks noChangeArrowheads="1"/>
            </p:cNvSpPr>
            <p:nvPr/>
          </p:nvSpPr>
          <p:spPr bwMode="auto">
            <a:xfrm>
              <a:off x="6447" y="14395"/>
              <a:ext cx="258" cy="19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69" name="Text Box 114"/>
            <p:cNvSpPr txBox="1">
              <a:spLocks noChangeArrowheads="1"/>
            </p:cNvSpPr>
            <p:nvPr/>
          </p:nvSpPr>
          <p:spPr bwMode="auto">
            <a:xfrm>
              <a:off x="6447" y="15190"/>
              <a:ext cx="258" cy="19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70" name="Text Box 115"/>
            <p:cNvSpPr txBox="1">
              <a:spLocks noChangeArrowheads="1"/>
            </p:cNvSpPr>
            <p:nvPr/>
          </p:nvSpPr>
          <p:spPr bwMode="auto">
            <a:xfrm>
              <a:off x="10138" y="14687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n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71" name="Text Box 116"/>
            <p:cNvSpPr txBox="1">
              <a:spLocks noChangeArrowheads="1"/>
            </p:cNvSpPr>
            <p:nvPr/>
          </p:nvSpPr>
          <p:spPr bwMode="auto">
            <a:xfrm>
              <a:off x="3058" y="16352"/>
              <a:ext cx="273" cy="2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900">
                  <a:effectLst/>
                  <a:latin typeface="Arial"/>
                  <a:ea typeface="Calibri"/>
                  <a:cs typeface="Times New Roman"/>
                </a:rPr>
                <a:t>1</a:t>
              </a:r>
              <a:endParaRPr lang="pt-BR" sz="110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  <p:sp>
        <p:nvSpPr>
          <p:cNvPr id="3" name="Rectangle 109"/>
          <p:cNvSpPr>
            <a:spLocks noChangeArrowheads="1"/>
          </p:cNvSpPr>
          <p:nvPr/>
        </p:nvSpPr>
        <p:spPr bwMode="auto">
          <a:xfrm>
            <a:off x="2321241" y="352401"/>
            <a:ext cx="618778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Considerando um DER genérico, a ordem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correta de criação das tabelas do modelo lógico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é apresentada na alternativa</a:t>
            </a:r>
            <a:r>
              <a:rPr lang="pt-BR" sz="14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Retângulo 75">
            <a:hlinkClick r:id="rId3" action="ppaction://hlinksldjump"/>
          </p:cNvPr>
          <p:cNvSpPr/>
          <p:nvPr/>
        </p:nvSpPr>
        <p:spPr>
          <a:xfrm>
            <a:off x="1375836" y="439812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pt-BR" dirty="0">
                <a:latin typeface="Calibri" pitchFamily="34" charset="0"/>
                <a:cs typeface="Calibri" pitchFamily="34" charset="0"/>
              </a:rPr>
              <a:t>A, B, C, D, E, F, G, H, </a:t>
            </a:r>
            <a:r>
              <a:rPr lang="pt-BR" dirty="0" smtClean="0">
                <a:latin typeface="Calibri" pitchFamily="34" charset="0"/>
                <a:cs typeface="Calibri" pitchFamily="34" charset="0"/>
              </a:rPr>
              <a:t>I</a:t>
            </a:r>
            <a:endParaRPr lang="pt-BR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7" name="CaixaDeTexto 76">
            <a:hlinkClick r:id="rId3" action="ppaction://hlinksldjump"/>
          </p:cNvPr>
          <p:cNvSpPr txBox="1"/>
          <p:nvPr/>
        </p:nvSpPr>
        <p:spPr>
          <a:xfrm>
            <a:off x="1367032" y="4776335"/>
            <a:ext cx="2127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t-BR" dirty="0">
                <a:latin typeface="Calibri" pitchFamily="34" charset="0"/>
                <a:cs typeface="Calibri" pitchFamily="34" charset="0"/>
              </a:rPr>
              <a:t>A, B, D, C, E</a:t>
            </a:r>
            <a:r>
              <a:rPr lang="pt-BR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pt-BR" dirty="0">
                <a:latin typeface="Calibri" pitchFamily="34" charset="0"/>
                <a:cs typeface="Calibri" pitchFamily="34" charset="0"/>
              </a:rPr>
              <a:t>F, G, </a:t>
            </a:r>
            <a:r>
              <a:rPr lang="pt-BR" dirty="0" smtClean="0">
                <a:latin typeface="Calibri" pitchFamily="34" charset="0"/>
                <a:cs typeface="Calibri" pitchFamily="34" charset="0"/>
              </a:rPr>
              <a:t>I, H</a:t>
            </a:r>
            <a:endParaRPr lang="pt-BR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8" name="Retângulo 77">
            <a:hlinkClick r:id="rId4" action="ppaction://hlinksldjump"/>
          </p:cNvPr>
          <p:cNvSpPr/>
          <p:nvPr/>
        </p:nvSpPr>
        <p:spPr>
          <a:xfrm>
            <a:off x="1375836" y="514607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pt-BR" dirty="0">
                <a:latin typeface="Calibri" pitchFamily="34" charset="0"/>
                <a:cs typeface="Calibri" pitchFamily="34" charset="0"/>
              </a:rPr>
              <a:t>A, I, B, D, H, G, E, F, </a:t>
            </a:r>
            <a:r>
              <a:rPr lang="pt-BR" dirty="0" smtClean="0">
                <a:latin typeface="Calibri" pitchFamily="34" charset="0"/>
                <a:cs typeface="Calibri" pitchFamily="34" charset="0"/>
              </a:rPr>
              <a:t>C</a:t>
            </a:r>
            <a:endParaRPr lang="pt-BR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9" name="Retângulo 78">
            <a:hlinkClick r:id="rId3" action="ppaction://hlinksldjump"/>
          </p:cNvPr>
          <p:cNvSpPr/>
          <p:nvPr/>
        </p:nvSpPr>
        <p:spPr>
          <a:xfrm>
            <a:off x="1375836" y="550611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pt-BR" dirty="0">
                <a:latin typeface="Calibri" pitchFamily="34" charset="0"/>
                <a:cs typeface="Calibri" pitchFamily="34" charset="0"/>
              </a:rPr>
              <a:t>A, B, D, E, </a:t>
            </a:r>
            <a:r>
              <a:rPr lang="pt-BR" dirty="0" smtClean="0">
                <a:latin typeface="Calibri" pitchFamily="34" charset="0"/>
                <a:cs typeface="Calibri" pitchFamily="34" charset="0"/>
              </a:rPr>
              <a:t>F, H</a:t>
            </a:r>
            <a:r>
              <a:rPr lang="pt-BR" dirty="0">
                <a:latin typeface="Calibri" pitchFamily="34" charset="0"/>
                <a:cs typeface="Calibri" pitchFamily="34" charset="0"/>
              </a:rPr>
              <a:t>, I, C, </a:t>
            </a:r>
            <a:r>
              <a:rPr lang="pt-BR" dirty="0" smtClean="0">
                <a:latin typeface="Calibri" pitchFamily="34" charset="0"/>
                <a:cs typeface="Calibri" pitchFamily="34" charset="0"/>
              </a:rPr>
              <a:t>G</a:t>
            </a:r>
            <a:endParaRPr lang="pt-BR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0" name="Retângulo 79">
            <a:hlinkClick r:id="rId3" action="ppaction://hlinksldjump"/>
          </p:cNvPr>
          <p:cNvSpPr/>
          <p:nvPr/>
        </p:nvSpPr>
        <p:spPr>
          <a:xfrm>
            <a:off x="1380954" y="5866156"/>
            <a:ext cx="2127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dirty="0">
                <a:latin typeface="Calibri" pitchFamily="34" charset="0"/>
                <a:cs typeface="Calibri" pitchFamily="34" charset="0"/>
              </a:rPr>
              <a:t>A, B, D, C, E, G, F, H, I</a:t>
            </a:r>
          </a:p>
        </p:txBody>
      </p:sp>
      <p:sp>
        <p:nvSpPr>
          <p:cNvPr id="81" name="Elipse 80">
            <a:hlinkClick r:id="rId3" action="ppaction://hlinksldjump"/>
          </p:cNvPr>
          <p:cNvSpPr/>
          <p:nvPr/>
        </p:nvSpPr>
        <p:spPr>
          <a:xfrm>
            <a:off x="1199530" y="4481244"/>
            <a:ext cx="185646" cy="2439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3" name="Elipse 82">
            <a:hlinkClick r:id="rId3" action="ppaction://hlinksldjump"/>
          </p:cNvPr>
          <p:cNvSpPr/>
          <p:nvPr/>
        </p:nvSpPr>
        <p:spPr>
          <a:xfrm>
            <a:off x="1204947" y="4857009"/>
            <a:ext cx="185646" cy="2439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4" name="Elipse 83">
            <a:hlinkClick r:id="rId4" action="ppaction://hlinksldjump"/>
          </p:cNvPr>
          <p:cNvSpPr/>
          <p:nvPr/>
        </p:nvSpPr>
        <p:spPr>
          <a:xfrm>
            <a:off x="1196885" y="5207981"/>
            <a:ext cx="185646" cy="2439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5" name="Elipse 84">
            <a:hlinkClick r:id="rId3" action="ppaction://hlinksldjump"/>
          </p:cNvPr>
          <p:cNvSpPr/>
          <p:nvPr/>
        </p:nvSpPr>
        <p:spPr>
          <a:xfrm>
            <a:off x="1206121" y="5583311"/>
            <a:ext cx="185646" cy="2439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6" name="Elipse 85">
            <a:hlinkClick r:id="rId3" action="ppaction://hlinksldjump"/>
          </p:cNvPr>
          <p:cNvSpPr/>
          <p:nvPr/>
        </p:nvSpPr>
        <p:spPr>
          <a:xfrm>
            <a:off x="1218002" y="5921404"/>
            <a:ext cx="185646" cy="2439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32677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315948" y="843195"/>
            <a:ext cx="57124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latin typeface="Calibri" pitchFamily="34" charset="0"/>
                <a:cs typeface="Calibri" pitchFamily="34" charset="0"/>
              </a:rPr>
              <a:t>Com relação ao diagrama ER abaixo é possível afirmar:</a:t>
            </a:r>
          </a:p>
        </p:txBody>
      </p:sp>
      <p:pic>
        <p:nvPicPr>
          <p:cNvPr id="6" name="Imagem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2263" y="1725205"/>
            <a:ext cx="5076825" cy="2114550"/>
          </a:xfrm>
          <a:prstGeom prst="rect">
            <a:avLst/>
          </a:prstGeom>
        </p:spPr>
      </p:pic>
      <p:sp>
        <p:nvSpPr>
          <p:cNvPr id="7" name="Retângulo 6">
            <a:hlinkClick r:id="rId4" action="ppaction://hlinksldjump"/>
          </p:cNvPr>
          <p:cNvSpPr/>
          <p:nvPr/>
        </p:nvSpPr>
        <p:spPr>
          <a:xfrm>
            <a:off x="1349314" y="5683244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dirty="0" smtClean="0">
                <a:latin typeface="Calibri" pitchFamily="34" charset="0"/>
                <a:cs typeface="Calibri" pitchFamily="34" charset="0"/>
              </a:rPr>
              <a:t>Um </a:t>
            </a:r>
            <a:r>
              <a:rPr lang="pt-BR" dirty="0">
                <a:latin typeface="Calibri" pitchFamily="34" charset="0"/>
                <a:cs typeface="Calibri" pitchFamily="34" charset="0"/>
              </a:rPr>
              <a:t>departamento precisa ter no mínimo uma disciplina.</a:t>
            </a:r>
          </a:p>
        </p:txBody>
      </p:sp>
      <p:sp>
        <p:nvSpPr>
          <p:cNvPr id="8" name="Elipse 7">
            <a:hlinkClick r:id="rId5" action="ppaction://hlinksldjump"/>
          </p:cNvPr>
          <p:cNvSpPr/>
          <p:nvPr/>
        </p:nvSpPr>
        <p:spPr>
          <a:xfrm>
            <a:off x="1042518" y="4278052"/>
            <a:ext cx="183001" cy="2439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>
            <a:hlinkClick r:id="rId4" action="ppaction://hlinksldjump"/>
          </p:cNvPr>
          <p:cNvSpPr/>
          <p:nvPr/>
        </p:nvSpPr>
        <p:spPr>
          <a:xfrm>
            <a:off x="1047935" y="4653817"/>
            <a:ext cx="166479" cy="2439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>
            <a:hlinkClick r:id="rId4" action="ppaction://hlinksldjump"/>
          </p:cNvPr>
          <p:cNvSpPr/>
          <p:nvPr/>
        </p:nvSpPr>
        <p:spPr>
          <a:xfrm>
            <a:off x="1039873" y="5004789"/>
            <a:ext cx="185646" cy="2439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>
            <a:hlinkClick r:id="rId4" action="ppaction://hlinksldjump"/>
          </p:cNvPr>
          <p:cNvSpPr/>
          <p:nvPr/>
        </p:nvSpPr>
        <p:spPr>
          <a:xfrm>
            <a:off x="1049109" y="5380119"/>
            <a:ext cx="185646" cy="2439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>
            <a:hlinkClick r:id="rId4" action="ppaction://hlinksldjump"/>
          </p:cNvPr>
          <p:cNvSpPr/>
          <p:nvPr/>
        </p:nvSpPr>
        <p:spPr>
          <a:xfrm>
            <a:off x="1060990" y="5718212"/>
            <a:ext cx="185646" cy="2439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>
            <a:hlinkClick r:id="rId5" action="ppaction://hlinksldjump"/>
          </p:cNvPr>
          <p:cNvSpPr/>
          <p:nvPr/>
        </p:nvSpPr>
        <p:spPr>
          <a:xfrm>
            <a:off x="1301692" y="4214763"/>
            <a:ext cx="6681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dirty="0">
                <a:latin typeface="Calibri" pitchFamily="34" charset="0"/>
                <a:cs typeface="Calibri" pitchFamily="34" charset="0"/>
              </a:rPr>
              <a:t>Um departamento pode não ter nenhuma disciplina associada a ele.</a:t>
            </a:r>
          </a:p>
        </p:txBody>
      </p:sp>
      <p:sp>
        <p:nvSpPr>
          <p:cNvPr id="14" name="Retângulo 13">
            <a:hlinkClick r:id="rId4" action="ppaction://hlinksldjump"/>
          </p:cNvPr>
          <p:cNvSpPr/>
          <p:nvPr/>
        </p:nvSpPr>
        <p:spPr>
          <a:xfrm>
            <a:off x="1331640" y="4606900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dirty="0">
                <a:latin typeface="Calibri" pitchFamily="34" charset="0"/>
                <a:cs typeface="Calibri" pitchFamily="34" charset="0"/>
              </a:rPr>
              <a:t>Uma disciplina pode estar </a:t>
            </a:r>
            <a:r>
              <a:rPr lang="pt-BR" dirty="0" smtClean="0">
                <a:latin typeface="Calibri" pitchFamily="34" charset="0"/>
                <a:cs typeface="Calibri" pitchFamily="34" charset="0"/>
              </a:rPr>
              <a:t>associada a um único curso</a:t>
            </a:r>
            <a:r>
              <a:rPr lang="pt-BR" dirty="0">
                <a:latin typeface="Calibri" pitchFamily="34" charset="0"/>
                <a:cs typeface="Calibri" pitchFamily="34" charset="0"/>
              </a:rPr>
              <a:t>.</a:t>
            </a:r>
          </a:p>
        </p:txBody>
      </p:sp>
      <p:sp>
        <p:nvSpPr>
          <p:cNvPr id="15" name="Retângulo 14">
            <a:hlinkClick r:id="rId4" action="ppaction://hlinksldjump"/>
          </p:cNvPr>
          <p:cNvSpPr/>
          <p:nvPr/>
        </p:nvSpPr>
        <p:spPr>
          <a:xfrm>
            <a:off x="1338996" y="4957760"/>
            <a:ext cx="2802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dirty="0">
                <a:latin typeface="Calibri" pitchFamily="34" charset="0"/>
                <a:cs typeface="Calibri" pitchFamily="34" charset="0"/>
              </a:rPr>
              <a:t>Pode ter cursos sem alunos.</a:t>
            </a:r>
          </a:p>
        </p:txBody>
      </p:sp>
      <p:sp>
        <p:nvSpPr>
          <p:cNvPr id="16" name="Retângulo 15">
            <a:hlinkClick r:id="rId4" action="ppaction://hlinksldjump"/>
          </p:cNvPr>
          <p:cNvSpPr/>
          <p:nvPr/>
        </p:nvSpPr>
        <p:spPr>
          <a:xfrm>
            <a:off x="1338996" y="5328561"/>
            <a:ext cx="6085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dirty="0">
                <a:latin typeface="Calibri" pitchFamily="34" charset="0"/>
                <a:cs typeface="Calibri" pitchFamily="34" charset="0"/>
              </a:rPr>
              <a:t>Um aluno pode estar inscrito em mais de um curso.</a:t>
            </a:r>
          </a:p>
        </p:txBody>
      </p:sp>
    </p:spTree>
    <p:extLst>
      <p:ext uri="{BB962C8B-B14F-4D97-AF65-F5344CB8AC3E}">
        <p14:creationId xmlns:p14="http://schemas.microsoft.com/office/powerpoint/2010/main" xmlns="" val="311599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2000232" y="857232"/>
            <a:ext cx="560473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[CESGRANRIO-PETROBRÁS] Uma empresa de geração de energia deseja armazenar um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conjunto de dados importantes sobre os tipos de energia com que trabalha e os seus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campos de geração.  Cada tipo de energia possui um código (identificador único),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um nome e uma descrição. Além disso, cada campo de geração possui um código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(identificador único), um nome, uma região e um valor médio por kW.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Assume‐se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que: 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857224" y="2071678"/>
            <a:ext cx="6582571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cada campo de geração de energia é de um, e somente um, tipo de energia;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pode existir mais de um campo de geração para cada tipo de energia; 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podem ser previstos alguns tipos de energia para os quais ainda não existem campos de geração.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Suponha o seguinte esquema de relação que modela o problema descrito anteriormente: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nome,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descricao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nome,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regiao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valorMedioPorkW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Observação: o campo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armazena o valor do código do tipo de energia de um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 de geração. Qual diagrama de entidade relacionamento é adequado para modelar o problema?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" name="Elipse 15">
            <a:hlinkClick r:id="rId3" action="ppaction://hlinksldjump"/>
          </p:cNvPr>
          <p:cNvSpPr/>
          <p:nvPr/>
        </p:nvSpPr>
        <p:spPr>
          <a:xfrm>
            <a:off x="1042518" y="4278052"/>
            <a:ext cx="183001" cy="2439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Elipse 16">
            <a:hlinkClick r:id="rId3" action="ppaction://hlinksldjump"/>
          </p:cNvPr>
          <p:cNvSpPr/>
          <p:nvPr/>
        </p:nvSpPr>
        <p:spPr>
          <a:xfrm>
            <a:off x="1047935" y="4653817"/>
            <a:ext cx="166479" cy="2439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Elipse 17">
            <a:hlinkClick r:id="rId3" action="ppaction://hlinksldjump"/>
          </p:cNvPr>
          <p:cNvSpPr/>
          <p:nvPr/>
        </p:nvSpPr>
        <p:spPr>
          <a:xfrm>
            <a:off x="1039873" y="5004789"/>
            <a:ext cx="185646" cy="2439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Elipse 18">
            <a:hlinkClick r:id="rId4" action="ppaction://hlinksldjump"/>
          </p:cNvPr>
          <p:cNvSpPr/>
          <p:nvPr/>
        </p:nvSpPr>
        <p:spPr>
          <a:xfrm>
            <a:off x="1049109" y="5380119"/>
            <a:ext cx="185646" cy="2439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Elipse 19">
            <a:hlinkClick r:id="rId3" action="ppaction://hlinksldjump"/>
          </p:cNvPr>
          <p:cNvSpPr/>
          <p:nvPr/>
        </p:nvSpPr>
        <p:spPr>
          <a:xfrm>
            <a:off x="1060990" y="5718212"/>
            <a:ext cx="185646" cy="2439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6" name="Imagem 25">
            <a:hlinkClick r:id="rId3" action="ppaction://hlinksldjump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90" y="4214818"/>
            <a:ext cx="2812415" cy="353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Imagem 26">
            <a:hlinkClick r:id="rId3" action="ppaction://hlinksldjump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90" y="4600001"/>
            <a:ext cx="2812415" cy="344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Imagem 27">
            <a:hlinkClick r:id="rId3" action="ppaction://hlinksldjump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90" y="4975853"/>
            <a:ext cx="2769235" cy="353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Imagem 28">
            <a:hlinkClick r:id="rId4" action="ppaction://hlinksldjump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90" y="5351705"/>
            <a:ext cx="2812415" cy="3105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Imagem 29">
            <a:hlinkClick r:id="rId3" action="ppaction://hlinksldjump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90" y="5665450"/>
            <a:ext cx="2812415" cy="362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35246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000232" y="785794"/>
            <a:ext cx="65592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[CESGRANRIO-PETROBRÁS] 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Suponha o seguinte esquema de relação que modela o problema descrito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anteriormente: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nome,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descricao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nome,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regiao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valorMedioPorkW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observação: o campo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armazena o valor do código do tipo de energia de um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 de geração.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928662" y="2000240"/>
            <a:ext cx="7143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Qual comando SQL padrão apresenta, para cada tipo de energia, seu código, seu nome e o valor mínimo do conjunto de valores médios por kW (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valorMedioPorkW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) dos campos de geração associados a esse tipo de energia?</a:t>
            </a:r>
            <a:endParaRPr lang="pt-BR" sz="12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Elipse 4">
            <a:hlinkClick r:id="rId3" action="ppaction://hlinksldjump"/>
          </p:cNvPr>
          <p:cNvSpPr/>
          <p:nvPr/>
        </p:nvSpPr>
        <p:spPr>
          <a:xfrm>
            <a:off x="1071538" y="2714620"/>
            <a:ext cx="183001" cy="2439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>
            <a:hlinkClick r:id="rId4" action="ppaction://hlinksldjump"/>
          </p:cNvPr>
          <p:cNvSpPr/>
          <p:nvPr/>
        </p:nvSpPr>
        <p:spPr>
          <a:xfrm>
            <a:off x="1071538" y="3286124"/>
            <a:ext cx="166479" cy="2439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>
            <a:hlinkClick r:id="rId3" action="ppaction://hlinksldjump"/>
          </p:cNvPr>
          <p:cNvSpPr/>
          <p:nvPr/>
        </p:nvSpPr>
        <p:spPr>
          <a:xfrm>
            <a:off x="1071538" y="4071942"/>
            <a:ext cx="185646" cy="2439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>
            <a:hlinkClick r:id="rId3" action="ppaction://hlinksldjump"/>
          </p:cNvPr>
          <p:cNvSpPr/>
          <p:nvPr/>
        </p:nvSpPr>
        <p:spPr>
          <a:xfrm>
            <a:off x="1071538" y="4714884"/>
            <a:ext cx="185646" cy="2439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>
            <a:hlinkClick r:id="rId3" action="ppaction://hlinksldjump"/>
          </p:cNvPr>
          <p:cNvSpPr/>
          <p:nvPr/>
        </p:nvSpPr>
        <p:spPr>
          <a:xfrm>
            <a:off x="1071538" y="5500702"/>
            <a:ext cx="185646" cy="2439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290" name="Rectangle 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85852" y="2643182"/>
            <a:ext cx="3228769" cy="577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te.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te.nome, MIN (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cg.valorMedioPorkW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FROM 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te, 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cg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WHERE te.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=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cg.codigoTipoEnergia;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291" name="Rectangle 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285852" y="3261840"/>
            <a:ext cx="322876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te.</a:t>
            </a:r>
            <a:r>
              <a:rPr kumimoji="0" lang="pt-BR" sz="105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te.nome, MIN (</a:t>
            </a:r>
            <a:r>
              <a:rPr kumimoji="0" lang="pt-BR" sz="105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cg.valorMedioPorkW</a:t>
            </a:r>
            <a:r>
              <a:rPr kumimoji="0" lang="pt-BR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 </a:t>
            </a:r>
            <a:endParaRPr kumimoji="0" lang="pt-BR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FROM </a:t>
            </a:r>
            <a:r>
              <a:rPr kumimoji="0" lang="pt-BR" sz="105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te, </a:t>
            </a:r>
            <a:r>
              <a:rPr kumimoji="0" lang="pt-BR" sz="105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cg </a:t>
            </a:r>
            <a:endParaRPr kumimoji="0" lang="pt-BR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WHERE te.</a:t>
            </a:r>
            <a:r>
              <a:rPr kumimoji="0" lang="pt-BR" sz="105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=</a:t>
            </a:r>
            <a:r>
              <a:rPr kumimoji="0" lang="pt-BR" sz="105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cg.codigoTipoEnergia</a:t>
            </a:r>
            <a:r>
              <a:rPr kumimoji="0" lang="pt-BR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kumimoji="0" lang="pt-BR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GROUP BY </a:t>
            </a:r>
            <a:r>
              <a:rPr kumimoji="0" lang="en-US" sz="105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te.codigo</a:t>
            </a:r>
            <a:r>
              <a:rPr kumimoji="0" lang="en-US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en-US" sz="105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te.nome</a:t>
            </a:r>
            <a:r>
              <a:rPr kumimoji="0" lang="en-US" sz="105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;</a:t>
            </a:r>
            <a:endParaRPr kumimoji="0" lang="en-US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292" name="Rectangl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85852" y="3994927"/>
            <a:ext cx="3228769" cy="577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te.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te.nome, MIN (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cg.valorMedioPorkW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FROM 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te, 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cg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HAVING te.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=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cg.codigoTipoEnergia;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29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85852" y="4643446"/>
            <a:ext cx="322876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te.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te.nome, MIN (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cg.valorMedioPorkW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FROM 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te, 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cg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GROUP BY </a:t>
            </a:r>
            <a:r>
              <a:rPr kumimoji="0" lang="en-US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te.codigo</a:t>
            </a:r>
            <a:r>
              <a: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en-US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te.nome</a:t>
            </a:r>
            <a:r>
              <a: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HAVING te.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=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cg.codigoTipoEnergia;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294" name="Rectangle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85852" y="5429264"/>
            <a:ext cx="3467616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te.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te.nome, MIN (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cg.valorMedioPorkW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FROM 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te, 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cg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WHERE te.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=</a:t>
            </a:r>
            <a:r>
              <a:rPr kumimoji="0" lang="pt-BR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cg.codigoTipoEnergia</a:t>
            </a:r>
            <a:r>
              <a:rPr kumimoji="0" lang="pt-B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GROUP BY </a:t>
            </a:r>
            <a:r>
              <a:rPr kumimoji="0" lang="en-US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te.codigo</a:t>
            </a:r>
            <a:r>
              <a: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en-US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te.nome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HAVING MIN (</a:t>
            </a:r>
            <a:r>
              <a:rPr kumimoji="0" lang="en-US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cg.valorMedioPorkW</a:t>
            </a:r>
            <a:r>
              <a: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)= </a:t>
            </a:r>
            <a:r>
              <a:rPr kumimoji="0" lang="en-US" sz="105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cg.valorMedioPorkW</a:t>
            </a:r>
            <a:r>
              <a: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;</a:t>
            </a: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t-B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36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000232" y="785794"/>
            <a:ext cx="655128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[CESGRANRIO-PETROBRÁS] Suponha o seguinte esquema de relação que modela o problema descrito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anteriormente:</a:t>
            </a:r>
            <a:endParaRPr kumimoji="0" lang="pt-BR" sz="1200" i="0" u="none" strike="noStrike" cap="none" normalizeH="0" baseline="0" dirty="0" smtClean="0">
              <a:ln>
                <a:noFill/>
              </a:ln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nome, 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descricao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  <a:endParaRPr kumimoji="0" lang="pt-BR" sz="1200" i="0" u="none" strike="noStrike" cap="none" normalizeH="0" baseline="0" dirty="0" smtClean="0">
              <a:ln>
                <a:noFill/>
              </a:ln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nome, 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codigoTipoEnergia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regiao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valorMedioPorkW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)</a:t>
            </a:r>
            <a:endParaRPr kumimoji="0" lang="pt-BR" sz="1200" i="0" u="none" strike="noStrike" cap="none" normalizeH="0" baseline="0" dirty="0" smtClean="0">
              <a:ln>
                <a:noFill/>
              </a:ln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observação: o campo 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codigoTipoEnergia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armazena o valor do código do tipo de energia de um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 de geração.</a:t>
            </a:r>
            <a:endParaRPr kumimoji="0" lang="pt-BR" sz="1200" i="0" u="none" strike="noStrike" cap="none" normalizeH="0" baseline="0" dirty="0" smtClean="0">
              <a:ln>
                <a:noFill/>
              </a:ln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1538" y="2071678"/>
            <a:ext cx="6858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Qual comando SQL padrão retorna o código e o nome (somente) de todos os tipos de energia que possuem, pelo menos, um campo de geração em uma região chamada 'Santos'?</a:t>
            </a:r>
            <a:endParaRPr lang="pt-BR" sz="12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Elipse 4">
            <a:hlinkClick r:id="rId3" action="ppaction://hlinksldjump"/>
          </p:cNvPr>
          <p:cNvSpPr/>
          <p:nvPr/>
        </p:nvSpPr>
        <p:spPr>
          <a:xfrm>
            <a:off x="1071538" y="2714620"/>
            <a:ext cx="183001" cy="243900"/>
          </a:xfrm>
          <a:prstGeom prst="ellipse">
            <a:avLst/>
          </a:prstGeom>
          <a:solidFill>
            <a:srgbClr val="99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>
            <a:hlinkClick r:id="rId3" action="ppaction://hlinksldjump"/>
          </p:cNvPr>
          <p:cNvSpPr/>
          <p:nvPr/>
        </p:nvSpPr>
        <p:spPr>
          <a:xfrm>
            <a:off x="1071538" y="3327976"/>
            <a:ext cx="166479" cy="243900"/>
          </a:xfrm>
          <a:prstGeom prst="ellipse">
            <a:avLst/>
          </a:prstGeom>
          <a:solidFill>
            <a:srgbClr val="99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>
            <a:hlinkClick r:id="rId3" action="ppaction://hlinksldjump"/>
          </p:cNvPr>
          <p:cNvSpPr/>
          <p:nvPr/>
        </p:nvSpPr>
        <p:spPr>
          <a:xfrm>
            <a:off x="1071538" y="4071942"/>
            <a:ext cx="185646" cy="243900"/>
          </a:xfrm>
          <a:prstGeom prst="ellipse">
            <a:avLst/>
          </a:prstGeom>
          <a:solidFill>
            <a:srgbClr val="99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>
            <a:hlinkClick r:id="rId4" action="ppaction://hlinksldjump"/>
          </p:cNvPr>
          <p:cNvSpPr/>
          <p:nvPr/>
        </p:nvSpPr>
        <p:spPr>
          <a:xfrm>
            <a:off x="1071538" y="4714884"/>
            <a:ext cx="185646" cy="243900"/>
          </a:xfrm>
          <a:prstGeom prst="ellipse">
            <a:avLst/>
          </a:prstGeom>
          <a:solidFill>
            <a:srgbClr val="99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>
            <a:hlinkClick r:id="rId3" action="ppaction://hlinksldjump"/>
          </p:cNvPr>
          <p:cNvSpPr/>
          <p:nvPr/>
        </p:nvSpPr>
        <p:spPr>
          <a:xfrm>
            <a:off x="1071538" y="5500702"/>
            <a:ext cx="185646" cy="243900"/>
          </a:xfrm>
          <a:prstGeom prst="ellipse">
            <a:avLst/>
          </a:prstGeom>
          <a:solidFill>
            <a:srgbClr val="99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266" name="Rectangle 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57290" y="2643182"/>
            <a:ext cx="60458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* FROM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WHERE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IN (SELECT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FROM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WHERE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regiao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= 'Santos');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267" name="Rectangle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57290" y="3214686"/>
            <a:ext cx="5999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te.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te.nome FROM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te 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WHERE te.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IN (SELECT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FROM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cg WHERE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cg.regiao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= 'Santos');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268" name="Rectangl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57290" y="3929066"/>
            <a:ext cx="44359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te.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te.nome FROM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te,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cg 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WHERE te.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=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cg.codigo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AND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cg.regiao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= 'Santos';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269" name="Rectangl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357290" y="4643446"/>
            <a:ext cx="44776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te.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te.nome FROM 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te, 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cg</a:t>
            </a:r>
            <a:endParaRPr kumimoji="0" lang="pt-BR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WHERE te.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=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cg.codigoTipoEnergia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AND </a:t>
            </a:r>
            <a:r>
              <a:rPr kumimoji="0" lang="pt-BR" sz="12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cg.regiao</a:t>
            </a:r>
            <a:r>
              <a:rPr kumimoji="0" lang="pt-BR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= 'Santos';</a:t>
            </a:r>
            <a:endParaRPr kumimoji="0" lang="pt-BR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270" name="Rectangle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357290" y="5429264"/>
            <a:ext cx="42141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SELECT DISTINCT te.* FROM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te,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CampoGeracao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cg 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WHERE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e.codigo=cg.codigoTipoEnergia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AND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cg.regiao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= 'Santos';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148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071670" y="714356"/>
            <a:ext cx="628345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[CESGRANRIO – INEA] 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Com base nas informações a seguir, responda a questão. 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Um órgão ambiental realiza periodicamente uma série de análises de diferentes tipos nos animais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 uma região.  Para isso, os técnicos ambientais coletam amostras, de tempos em tempos,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 células de animais. Cada amostra é um conjunto de células de um mesmo animal.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Sabe‐se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que a mesma amostra pode ser utilizada para mais de um tipo de análise e que cada tipo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de análise precisa de um conjunto de instrumentos.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000100" y="2071678"/>
            <a:ext cx="72152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As tabelas apresentadas a seguir foram propostas pelo Analista de Sistemas do órgão ambiental.</a:t>
            </a:r>
            <a:endParaRPr lang="pt-BR" sz="1200" dirty="0" smtClean="0">
              <a:latin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Animal (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nome,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especie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regiaoGeografica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)</a:t>
            </a:r>
            <a:endParaRPr lang="pt-BR" sz="1200" dirty="0" smtClean="0">
              <a:latin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Amostra (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codigoAnimal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dataColeta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volume )</a:t>
            </a:r>
            <a:endParaRPr lang="pt-BR" sz="1200" dirty="0" smtClean="0">
              <a:latin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TipoAnalise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(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codigo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nome, instrumentos, procedimento )</a:t>
            </a:r>
            <a:endParaRPr lang="pt-BR" sz="1200" dirty="0" smtClean="0">
              <a:latin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ResultadoAnalise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(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codigoAmostra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codigoTipoAnalise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percentualAgua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percentualCarbono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pt-BR" sz="12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dataResultado</a:t>
            </a: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)</a:t>
            </a:r>
            <a:endParaRPr lang="pt-BR" sz="1200" dirty="0" smtClean="0">
              <a:latin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12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12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Suponha que uma amostra pudesse ser composta por peles de mais de um animal. Nessa situação,</a:t>
            </a:r>
            <a:endParaRPr lang="pt-BR" sz="12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Elipse 4">
            <a:hlinkClick r:id="rId3" action="ppaction://hlinksldjump"/>
          </p:cNvPr>
          <p:cNvSpPr/>
          <p:nvPr/>
        </p:nvSpPr>
        <p:spPr>
          <a:xfrm>
            <a:off x="1042518" y="3944677"/>
            <a:ext cx="183001" cy="2439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>
            <a:hlinkClick r:id="rId4" action="ppaction://hlinksldjump"/>
          </p:cNvPr>
          <p:cNvSpPr/>
          <p:nvPr/>
        </p:nvSpPr>
        <p:spPr>
          <a:xfrm>
            <a:off x="1047935" y="4320442"/>
            <a:ext cx="166479" cy="2439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>
            <a:hlinkClick r:id="rId4" action="ppaction://hlinksldjump"/>
          </p:cNvPr>
          <p:cNvSpPr/>
          <p:nvPr/>
        </p:nvSpPr>
        <p:spPr>
          <a:xfrm>
            <a:off x="1039873" y="4671414"/>
            <a:ext cx="185646" cy="2439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>
            <a:hlinkClick r:id="rId4" action="ppaction://hlinksldjump"/>
          </p:cNvPr>
          <p:cNvSpPr/>
          <p:nvPr/>
        </p:nvSpPr>
        <p:spPr>
          <a:xfrm>
            <a:off x="1049109" y="5046744"/>
            <a:ext cx="185646" cy="2439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>
            <a:hlinkClick r:id="rId4" action="ppaction://hlinksldjump"/>
          </p:cNvPr>
          <p:cNvSpPr/>
          <p:nvPr/>
        </p:nvSpPr>
        <p:spPr>
          <a:xfrm>
            <a:off x="1060990" y="5384837"/>
            <a:ext cx="185646" cy="2439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242" name="Rectangle 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85852" y="3881443"/>
            <a:ext cx="458042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a chave primária da tabela Amostra precisaria ser composta.</a:t>
            </a:r>
            <a:endParaRPr kumimoji="0" lang="pt-BR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tângulo 10">
            <a:hlinkClick r:id="rId4" action="ppaction://hlinksldjump"/>
          </p:cNvPr>
          <p:cNvSpPr/>
          <p:nvPr/>
        </p:nvSpPr>
        <p:spPr>
          <a:xfrm>
            <a:off x="1285852" y="4264231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400" dirty="0" smtClean="0">
                <a:latin typeface="Calibri" pitchFamily="34" charset="0"/>
                <a:cs typeface="Calibri" pitchFamily="34" charset="0"/>
              </a:rPr>
              <a:t>a chave primária da tabela Animal precisaria ser composta.</a:t>
            </a:r>
            <a:endParaRPr lang="pt-BR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Retângulo 11">
            <a:hlinkClick r:id="rId4" action="ppaction://hlinksldjump"/>
          </p:cNvPr>
          <p:cNvSpPr/>
          <p:nvPr/>
        </p:nvSpPr>
        <p:spPr>
          <a:xfrm>
            <a:off x="1285852" y="4572008"/>
            <a:ext cx="7000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Calibri" pitchFamily="34" charset="0"/>
                <a:cs typeface="Calibri" pitchFamily="34" charset="0"/>
              </a:rPr>
              <a:t>a tabela Animal precisaria ser alterada para indicar quais animais pertencem a uma determinada amostra.</a:t>
            </a:r>
            <a:endParaRPr lang="pt-BR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243" name="Rectangle 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285852" y="5072074"/>
            <a:ext cx="473495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o modelo ER ficaria inalterado, mas o relacional seria alterado.</a:t>
            </a: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tângulo 13">
            <a:hlinkClick r:id="rId4" action="ppaction://hlinksldjump"/>
          </p:cNvPr>
          <p:cNvSpPr/>
          <p:nvPr/>
        </p:nvSpPr>
        <p:spPr>
          <a:xfrm>
            <a:off x="1285852" y="5357826"/>
            <a:ext cx="29451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dirty="0" smtClean="0">
                <a:latin typeface="Calibri" pitchFamily="34" charset="0"/>
                <a:cs typeface="Calibri" pitchFamily="34" charset="0"/>
              </a:rPr>
              <a:t>uma nova tabela precisaria ser criada.</a:t>
            </a:r>
            <a:endParaRPr lang="pt-BR" sz="14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666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071670" y="714356"/>
            <a:ext cx="467942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[CESGRANRIO ‐ BNDES] 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Seja o seguinte grupo de tabelas de um sistema: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fabricante (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idfabricante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nome, endereço)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peça (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idmodelo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nome, descrição)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constrói (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idmodelo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(FK), </a:t>
            </a:r>
            <a:r>
              <a:rPr kumimoji="0" lang="pt-BR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idfabricante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(FK), data, quantidade, cor)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Um programador monta a seguinte consulta SQL: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Imagem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08" y="1643050"/>
            <a:ext cx="3950970" cy="1449070"/>
          </a:xfrm>
          <a:prstGeom prst="rect">
            <a:avLst/>
          </a:prstGeom>
          <a:noFill/>
          <a:ln>
            <a:noFill/>
          </a:ln>
        </p:spPr>
      </p:pic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071538" y="3152001"/>
            <a:ext cx="212321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Qual o retorno dessa consulta?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Elipse 5">
            <a:hlinkClick r:id="rId4" action="ppaction://hlinksldjump"/>
          </p:cNvPr>
          <p:cNvSpPr/>
          <p:nvPr/>
        </p:nvSpPr>
        <p:spPr>
          <a:xfrm>
            <a:off x="1000100" y="3514727"/>
            <a:ext cx="183001" cy="243900"/>
          </a:xfrm>
          <a:prstGeom prst="ellipse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>
            <a:hlinkClick r:id="rId5" action="ppaction://hlinksldjump"/>
          </p:cNvPr>
          <p:cNvSpPr/>
          <p:nvPr/>
        </p:nvSpPr>
        <p:spPr>
          <a:xfrm>
            <a:off x="1019150" y="4214818"/>
            <a:ext cx="166479" cy="243900"/>
          </a:xfrm>
          <a:prstGeom prst="ellipse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>
            <a:hlinkClick r:id="rId4" action="ppaction://hlinksldjump"/>
          </p:cNvPr>
          <p:cNvSpPr/>
          <p:nvPr/>
        </p:nvSpPr>
        <p:spPr>
          <a:xfrm>
            <a:off x="1030348" y="4738089"/>
            <a:ext cx="185646" cy="243900"/>
          </a:xfrm>
          <a:prstGeom prst="ellipse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>
            <a:hlinkClick r:id="rId4" action="ppaction://hlinksldjump"/>
          </p:cNvPr>
          <p:cNvSpPr/>
          <p:nvPr/>
        </p:nvSpPr>
        <p:spPr>
          <a:xfrm>
            <a:off x="1049109" y="5208669"/>
            <a:ext cx="185646" cy="243900"/>
          </a:xfrm>
          <a:prstGeom prst="ellipse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>
            <a:hlinkClick r:id="rId4" action="ppaction://hlinksldjump"/>
          </p:cNvPr>
          <p:cNvSpPr/>
          <p:nvPr/>
        </p:nvSpPr>
        <p:spPr>
          <a:xfrm>
            <a:off x="1060990" y="5670587"/>
            <a:ext cx="185646" cy="243900"/>
          </a:xfrm>
          <a:prstGeom prst="ellipse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>
            <a:hlinkClick r:id="rId4" action="ppaction://hlinksldjump"/>
          </p:cNvPr>
          <p:cNvSpPr/>
          <p:nvPr/>
        </p:nvSpPr>
        <p:spPr>
          <a:xfrm>
            <a:off x="1285852" y="3443289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 smtClean="0">
                <a:latin typeface="Calibri" pitchFamily="34" charset="0"/>
                <a:cs typeface="Calibri" pitchFamily="34" charset="0"/>
              </a:rPr>
              <a:t>Os nomes dos fabricantes e a respectiva quantidade total de peças construídas na cor vermelha, desde que, em cada data, a quantidade construída seja maior que 10; o relatório estará ordenado de forma descendente pela quantidade de peças construídas.</a:t>
            </a:r>
            <a:endParaRPr lang="pt-BR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Retângulo 11">
            <a:hlinkClick r:id="rId5" action="ppaction://hlinksldjump"/>
          </p:cNvPr>
          <p:cNvSpPr/>
          <p:nvPr/>
        </p:nvSpPr>
        <p:spPr>
          <a:xfrm>
            <a:off x="1285852" y="4143380"/>
            <a:ext cx="6786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 smtClean="0">
                <a:latin typeface="Calibri" pitchFamily="34" charset="0"/>
                <a:cs typeface="Calibri" pitchFamily="34" charset="0"/>
              </a:rPr>
              <a:t>Os nomes dos fabricantes que já construíram mais de 10 modelos diferentes de peças na cor vermelha e a quantidade de modelos diferentes, mostrando a lista ordenada de forma descendente pela quantidade.</a:t>
            </a:r>
            <a:endParaRPr lang="pt-BR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219" name="Rectangle 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285852" y="4643446"/>
            <a:ext cx="67181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Os nomes dos fabricantes que já construíram pelo menos uma peça na cor vermelha; o relatório estará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ordenado de forma descendente na quantidade de modelos diferentes construídos.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tângulo 13">
            <a:hlinkClick r:id="rId4" action="ppaction://hlinksldjump"/>
          </p:cNvPr>
          <p:cNvSpPr/>
          <p:nvPr/>
        </p:nvSpPr>
        <p:spPr>
          <a:xfrm>
            <a:off x="1285852" y="5119699"/>
            <a:ext cx="6858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 smtClean="0">
                <a:latin typeface="Calibri" pitchFamily="34" charset="0"/>
                <a:cs typeface="Calibri" pitchFamily="34" charset="0"/>
              </a:rPr>
              <a:t>Todos os nomes dos fabricantes e a respectiva quantidade de modelos diferentes de peças vermelhas que já construíram; se um fabricante nunca construiu uma peça na cor vermelha, a contagem mostrará zero.</a:t>
            </a:r>
            <a:endParaRPr lang="pt-BR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220" name="Rectangle 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286153" y="5615003"/>
            <a:ext cx="70898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Todos os nomes dos fabricantes e a respectiva quantidade de modelos diferentes construídos, não importando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a quantidade de peças, cor ou a data da construção; o relatório estará ordenado de forma descendente na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quantidade de peças.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201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0" name="Grupo 29"/>
          <p:cNvGrpSpPr/>
          <p:nvPr/>
        </p:nvGrpSpPr>
        <p:grpSpPr>
          <a:xfrm>
            <a:off x="3143240" y="1357298"/>
            <a:ext cx="3071834" cy="1928826"/>
            <a:chOff x="3286116" y="2143116"/>
            <a:chExt cx="3071834" cy="1928826"/>
          </a:xfrm>
        </p:grpSpPr>
        <p:grpSp>
          <p:nvGrpSpPr>
            <p:cNvPr id="4" name="Group 28"/>
            <p:cNvGrpSpPr>
              <a:grpSpLocks/>
            </p:cNvGrpSpPr>
            <p:nvPr/>
          </p:nvGrpSpPr>
          <p:grpSpPr bwMode="auto">
            <a:xfrm>
              <a:off x="3286116" y="2154529"/>
              <a:ext cx="756591" cy="855988"/>
              <a:chOff x="2565" y="7065"/>
              <a:chExt cx="1410" cy="1125"/>
            </a:xfrm>
          </p:grpSpPr>
          <p:sp>
            <p:nvSpPr>
              <p:cNvPr id="26" name="Text Box 29"/>
              <p:cNvSpPr txBox="1">
                <a:spLocks noChangeArrowheads="1"/>
              </p:cNvSpPr>
              <p:nvPr/>
            </p:nvSpPr>
            <p:spPr bwMode="auto">
              <a:xfrm>
                <a:off x="2565" y="7065"/>
                <a:ext cx="1410" cy="112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pt-BR" sz="1000">
                    <a:effectLst/>
                    <a:latin typeface="Calibri"/>
                    <a:ea typeface="Calibri"/>
                    <a:cs typeface="Times New Roman"/>
                  </a:rPr>
                  <a:t>Emp</a:t>
                </a: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pt-BR" sz="1000" b="1">
                    <a:effectLst/>
                    <a:latin typeface="Calibri"/>
                    <a:ea typeface="Calibri"/>
                    <a:cs typeface="Times New Roman"/>
                  </a:rPr>
                  <a:t>cd_Emp</a:t>
                </a:r>
                <a:endParaRPr lang="pt-BR" sz="100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27" name="Line 30"/>
              <p:cNvCxnSpPr/>
              <p:nvPr/>
            </p:nvCxnSpPr>
            <p:spPr bwMode="auto">
              <a:xfrm>
                <a:off x="2565" y="7440"/>
                <a:ext cx="14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grpSp>
          <p:nvGrpSpPr>
            <p:cNvPr id="5" name="Group 31"/>
            <p:cNvGrpSpPr>
              <a:grpSpLocks/>
            </p:cNvGrpSpPr>
            <p:nvPr/>
          </p:nvGrpSpPr>
          <p:grpSpPr bwMode="auto">
            <a:xfrm>
              <a:off x="5450781" y="2143116"/>
              <a:ext cx="907169" cy="855988"/>
              <a:chOff x="5430" y="7020"/>
              <a:chExt cx="1425" cy="1125"/>
            </a:xfrm>
          </p:grpSpPr>
          <p:sp>
            <p:nvSpPr>
              <p:cNvPr id="24" name="Text Box 32"/>
              <p:cNvSpPr txBox="1">
                <a:spLocks noChangeArrowheads="1"/>
              </p:cNvSpPr>
              <p:nvPr/>
            </p:nvSpPr>
            <p:spPr bwMode="auto">
              <a:xfrm>
                <a:off x="5430" y="7020"/>
                <a:ext cx="1425" cy="112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pt-BR" sz="1000" dirty="0" smtClean="0">
                    <a:effectLst/>
                    <a:latin typeface="Calibri"/>
                    <a:ea typeface="Calibri"/>
                    <a:cs typeface="Times New Roman"/>
                  </a:rPr>
                  <a:t>Maquina</a:t>
                </a: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pt-BR" sz="1000" b="1" dirty="0" err="1" smtClean="0">
                    <a:effectLst/>
                    <a:latin typeface="Calibri"/>
                    <a:ea typeface="Calibri"/>
                    <a:cs typeface="Times New Roman"/>
                  </a:rPr>
                  <a:t>cd_Maquina</a:t>
                </a:r>
                <a:endParaRPr lang="pt-BR" sz="10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25" name="Line 33"/>
              <p:cNvCxnSpPr/>
              <p:nvPr/>
            </p:nvCxnSpPr>
            <p:spPr bwMode="auto">
              <a:xfrm>
                <a:off x="5445" y="7365"/>
                <a:ext cx="14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grpSp>
          <p:nvGrpSpPr>
            <p:cNvPr id="6" name="Group 34"/>
            <p:cNvGrpSpPr>
              <a:grpSpLocks/>
            </p:cNvGrpSpPr>
            <p:nvPr/>
          </p:nvGrpSpPr>
          <p:grpSpPr bwMode="auto">
            <a:xfrm>
              <a:off x="4388383" y="3215954"/>
              <a:ext cx="772448" cy="855988"/>
              <a:chOff x="8055" y="7380"/>
              <a:chExt cx="1440" cy="1125"/>
            </a:xfrm>
          </p:grpSpPr>
          <p:sp>
            <p:nvSpPr>
              <p:cNvPr id="22" name="Text Box 35"/>
              <p:cNvSpPr txBox="1">
                <a:spLocks noChangeArrowheads="1"/>
              </p:cNvSpPr>
              <p:nvPr/>
            </p:nvSpPr>
            <p:spPr bwMode="auto">
              <a:xfrm>
                <a:off x="8055" y="7380"/>
                <a:ext cx="1440" cy="112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pt-BR" sz="1000" dirty="0" smtClean="0">
                    <a:effectLst/>
                    <a:latin typeface="Calibri"/>
                    <a:ea typeface="Calibri"/>
                    <a:cs typeface="Times New Roman"/>
                  </a:rPr>
                  <a:t>Depto</a:t>
                </a: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pt-BR" sz="1000" b="1" dirty="0" err="1" smtClean="0">
                    <a:effectLst/>
                    <a:latin typeface="Calibri"/>
                    <a:ea typeface="Calibri"/>
                    <a:cs typeface="Times New Roman"/>
                  </a:rPr>
                  <a:t>cd_Depto</a:t>
                </a:r>
                <a:endParaRPr lang="pt-BR" sz="10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  <p:cxnSp>
            <p:nvCxnSpPr>
              <p:cNvPr id="23" name="Line 36"/>
              <p:cNvCxnSpPr/>
              <p:nvPr/>
            </p:nvCxnSpPr>
            <p:spPr bwMode="auto">
              <a:xfrm>
                <a:off x="8070" y="7710"/>
                <a:ext cx="141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sp>
          <p:nvSpPr>
            <p:cNvPr id="7" name="AutoShape 37"/>
            <p:cNvSpPr>
              <a:spLocks noChangeArrowheads="1"/>
            </p:cNvSpPr>
            <p:nvPr/>
          </p:nvSpPr>
          <p:spPr bwMode="auto">
            <a:xfrm>
              <a:off x="4477180" y="2371379"/>
              <a:ext cx="546829" cy="445114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1000"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p:txBody>
        </p:sp>
        <p:cxnSp>
          <p:nvCxnSpPr>
            <p:cNvPr id="8" name="Line 38"/>
            <p:cNvCxnSpPr/>
            <p:nvPr/>
          </p:nvCxnSpPr>
          <p:spPr bwMode="auto">
            <a:xfrm flipH="1">
              <a:off x="4042707" y="2588230"/>
              <a:ext cx="43447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9" name="Line 39"/>
            <p:cNvCxnSpPr/>
            <p:nvPr/>
          </p:nvCxnSpPr>
          <p:spPr bwMode="auto">
            <a:xfrm flipH="1">
              <a:off x="5008153" y="2588230"/>
              <a:ext cx="43447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0" name="AutoShape 40"/>
            <p:cNvSpPr>
              <a:spLocks noChangeArrowheads="1"/>
            </p:cNvSpPr>
            <p:nvPr/>
          </p:nvSpPr>
          <p:spPr bwMode="auto">
            <a:xfrm>
              <a:off x="5633006" y="3389040"/>
              <a:ext cx="547282" cy="445114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1000"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p:txBody>
        </p:sp>
        <p:sp>
          <p:nvSpPr>
            <p:cNvPr id="11" name="AutoShape 41"/>
            <p:cNvSpPr>
              <a:spLocks noChangeArrowheads="1"/>
            </p:cNvSpPr>
            <p:nvPr/>
          </p:nvSpPr>
          <p:spPr bwMode="auto">
            <a:xfrm>
              <a:off x="3366759" y="3421391"/>
              <a:ext cx="546829" cy="445114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0" tIns="45720" rIns="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pt-BR" sz="1000">
                  <a:effectLst/>
                  <a:latin typeface="Calibri"/>
                  <a:ea typeface="Calibri"/>
                  <a:cs typeface="Times New Roman"/>
                </a:rPr>
                <a:t> </a:t>
              </a:r>
            </a:p>
          </p:txBody>
        </p:sp>
        <p:cxnSp>
          <p:nvCxnSpPr>
            <p:cNvPr id="12" name="Line 42"/>
            <p:cNvCxnSpPr/>
            <p:nvPr/>
          </p:nvCxnSpPr>
          <p:spPr bwMode="auto">
            <a:xfrm flipH="1" flipV="1">
              <a:off x="3639947" y="3010517"/>
              <a:ext cx="0" cy="41087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3" name="Line 43"/>
            <p:cNvCxnSpPr/>
            <p:nvPr/>
          </p:nvCxnSpPr>
          <p:spPr bwMode="auto">
            <a:xfrm flipH="1" flipV="1">
              <a:off x="5906647" y="2999104"/>
              <a:ext cx="0" cy="41087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4" name="Line 44"/>
            <p:cNvCxnSpPr/>
            <p:nvPr/>
          </p:nvCxnSpPr>
          <p:spPr bwMode="auto">
            <a:xfrm>
              <a:off x="3905886" y="3638241"/>
              <a:ext cx="4743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5" name="Line 45"/>
            <p:cNvCxnSpPr>
              <a:endCxn id="10" idx="1"/>
            </p:cNvCxnSpPr>
            <p:nvPr/>
          </p:nvCxnSpPr>
          <p:spPr bwMode="auto">
            <a:xfrm flipV="1">
              <a:off x="5160830" y="3611597"/>
              <a:ext cx="472176" cy="38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6" name="Text Box 46"/>
            <p:cNvSpPr txBox="1">
              <a:spLocks noChangeArrowheads="1"/>
            </p:cNvSpPr>
            <p:nvPr/>
          </p:nvSpPr>
          <p:spPr bwMode="auto">
            <a:xfrm>
              <a:off x="3664411" y="3044757"/>
              <a:ext cx="249177" cy="2054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1000">
                  <a:effectLst/>
                  <a:latin typeface="Calibri"/>
                  <a:ea typeface="Calibri"/>
                  <a:cs typeface="Times New Roman"/>
                </a:rPr>
                <a:t>(0,n)</a:t>
              </a:r>
            </a:p>
          </p:txBody>
        </p:sp>
        <p:sp>
          <p:nvSpPr>
            <p:cNvPr id="17" name="Text Box 47"/>
            <p:cNvSpPr txBox="1">
              <a:spLocks noChangeArrowheads="1"/>
            </p:cNvSpPr>
            <p:nvPr/>
          </p:nvSpPr>
          <p:spPr bwMode="auto">
            <a:xfrm>
              <a:off x="4074873" y="3375739"/>
              <a:ext cx="249177" cy="2396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1000">
                  <a:effectLst/>
                  <a:latin typeface="Calibri"/>
                  <a:ea typeface="Calibri"/>
                  <a:cs typeface="Times New Roman"/>
                </a:rPr>
                <a:t>(1,1)</a:t>
              </a:r>
            </a:p>
          </p:txBody>
        </p:sp>
        <p:sp>
          <p:nvSpPr>
            <p:cNvPr id="18" name="Text Box 48"/>
            <p:cNvSpPr txBox="1">
              <a:spLocks noChangeArrowheads="1"/>
            </p:cNvSpPr>
            <p:nvPr/>
          </p:nvSpPr>
          <p:spPr bwMode="auto">
            <a:xfrm>
              <a:off x="4074873" y="2314314"/>
              <a:ext cx="249177" cy="2396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1000">
                  <a:effectLst/>
                  <a:latin typeface="Calibri"/>
                  <a:ea typeface="Calibri"/>
                  <a:cs typeface="Times New Roman"/>
                </a:rPr>
                <a:t>(0,n)</a:t>
              </a:r>
            </a:p>
          </p:txBody>
        </p:sp>
        <p:sp>
          <p:nvSpPr>
            <p:cNvPr id="19" name="Text Box 49"/>
            <p:cNvSpPr txBox="1">
              <a:spLocks noChangeArrowheads="1"/>
            </p:cNvSpPr>
            <p:nvPr/>
          </p:nvSpPr>
          <p:spPr bwMode="auto">
            <a:xfrm>
              <a:off x="5167173" y="2314314"/>
              <a:ext cx="283608" cy="25109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1000">
                  <a:effectLst/>
                  <a:latin typeface="Calibri"/>
                  <a:ea typeface="Calibri"/>
                  <a:cs typeface="Times New Roman"/>
                </a:rPr>
                <a:t>(0,n)</a:t>
              </a:r>
            </a:p>
          </p:txBody>
        </p:sp>
        <p:sp>
          <p:nvSpPr>
            <p:cNvPr id="20" name="Text Box 50"/>
            <p:cNvSpPr txBox="1">
              <a:spLocks noChangeArrowheads="1"/>
            </p:cNvSpPr>
            <p:nvPr/>
          </p:nvSpPr>
          <p:spPr bwMode="auto">
            <a:xfrm>
              <a:off x="5962372" y="3033343"/>
              <a:ext cx="337974" cy="2396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1000">
                  <a:effectLst/>
                  <a:latin typeface="Calibri"/>
                  <a:ea typeface="Calibri"/>
                  <a:cs typeface="Times New Roman"/>
                </a:rPr>
                <a:t>(0,n)</a:t>
              </a:r>
            </a:p>
          </p:txBody>
        </p:sp>
        <p:sp>
          <p:nvSpPr>
            <p:cNvPr id="21" name="Text Box 51"/>
            <p:cNvSpPr txBox="1">
              <a:spLocks noChangeArrowheads="1"/>
            </p:cNvSpPr>
            <p:nvPr/>
          </p:nvSpPr>
          <p:spPr bwMode="auto">
            <a:xfrm>
              <a:off x="5281794" y="3364325"/>
              <a:ext cx="249177" cy="2168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pt-BR" sz="1000">
                  <a:effectLst/>
                  <a:latin typeface="Calibri"/>
                  <a:ea typeface="Calibri"/>
                  <a:cs typeface="Times New Roman"/>
                </a:rPr>
                <a:t>(1,1)</a:t>
              </a:r>
            </a:p>
          </p:txBody>
        </p:sp>
      </p:grpSp>
      <p:sp>
        <p:nvSpPr>
          <p:cNvPr id="31" name="CaixaDeTexto 30"/>
          <p:cNvSpPr txBox="1"/>
          <p:nvPr/>
        </p:nvSpPr>
        <p:spPr>
          <a:xfrm>
            <a:off x="2071670" y="785794"/>
            <a:ext cx="5322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>
                <a:latin typeface="Calibri" pitchFamily="34" charset="0"/>
                <a:cs typeface="Calibri" pitchFamily="34" charset="0"/>
              </a:rPr>
              <a:t>Considerando o diagrama entidade-relacionamento, qual a descrição apresentada </a:t>
            </a:r>
          </a:p>
          <a:p>
            <a:r>
              <a:rPr lang="pt-BR" sz="1200" dirty="0" smtClean="0">
                <a:latin typeface="Calibri" pitchFamily="34" charset="0"/>
                <a:cs typeface="Calibri" pitchFamily="34" charset="0"/>
              </a:rPr>
              <a:t>é a mais adequada para descrevê-lo?</a:t>
            </a:r>
            <a:endParaRPr lang="pt-BR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" name="Elipse 31">
            <a:hlinkClick r:id="rId3" action="ppaction://hlinksldjump"/>
          </p:cNvPr>
          <p:cNvSpPr/>
          <p:nvPr/>
        </p:nvSpPr>
        <p:spPr>
          <a:xfrm>
            <a:off x="1000100" y="3429002"/>
            <a:ext cx="183001" cy="2439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3" name="Elipse 32">
            <a:hlinkClick r:id="rId3" action="ppaction://hlinksldjump"/>
          </p:cNvPr>
          <p:cNvSpPr/>
          <p:nvPr/>
        </p:nvSpPr>
        <p:spPr>
          <a:xfrm>
            <a:off x="1019150" y="3970918"/>
            <a:ext cx="166479" cy="2439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Elipse 33">
            <a:hlinkClick r:id="rId4" action="ppaction://hlinksldjump"/>
          </p:cNvPr>
          <p:cNvSpPr/>
          <p:nvPr/>
        </p:nvSpPr>
        <p:spPr>
          <a:xfrm>
            <a:off x="1030348" y="4576164"/>
            <a:ext cx="185646" cy="2439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Elipse 34">
            <a:hlinkClick r:id="rId3" action="ppaction://hlinksldjump"/>
          </p:cNvPr>
          <p:cNvSpPr/>
          <p:nvPr/>
        </p:nvSpPr>
        <p:spPr>
          <a:xfrm>
            <a:off x="1049109" y="5084844"/>
            <a:ext cx="185646" cy="2439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Elipse 35">
            <a:hlinkClick r:id="rId3" action="ppaction://hlinksldjump"/>
          </p:cNvPr>
          <p:cNvSpPr/>
          <p:nvPr/>
        </p:nvSpPr>
        <p:spPr>
          <a:xfrm>
            <a:off x="1060990" y="5584862"/>
            <a:ext cx="185646" cy="2439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193" name="Rectangle 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214414" y="4481521"/>
            <a:ext cx="73217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Um departamento é lotado por vários empregados e possui diversas máquinas que podem ser utilizadas por todos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empregados independentes de onde estão lotados, não existe uma máquina específica para cada empregado.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4" name="Rectangle 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14414" y="3854239"/>
            <a:ext cx="73738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Um departamento é lotado por vários empregados e possui diversas máquinas que podem ser utilizadas por vários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empregados independentemente de onde estão lotados, mas existe uma máquina específica para cada empregado,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o que pode ocorrer é um revezamento de horário para utilização da máquina.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5" name="Rectangle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14414" y="3414713"/>
            <a:ext cx="71937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Um departamento é lotado por vários empregados e possui diversas máquinas, cada máquina é utilizada por um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empregado ou fica ociosa.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6" name="Rectangl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14414" y="5429264"/>
            <a:ext cx="717350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Um departamento é lotado por vários empregados e possui diversas máquinas , sendo que as máquinas podem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ser utilizadas por mais de um departamento, podem se tratar de computadores móveis e com softwares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específicos. Um empregado pode utilizar diversas máquinas, mas uma máquina só é utilizada por um único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empregado ou fica ociosa.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Rectangle 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14414" y="4948249"/>
            <a:ext cx="70039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Um departamento é lotado por vários empregados e possui diversas máquinas, onde cada máquina pode ser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utilizada por apenas um empregado, independentes de onde estão lotados.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31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1">
                <a:lumMod val="85000"/>
                <a:lumOff val="1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285984" y="1142984"/>
            <a:ext cx="57010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latin typeface="Calibri" pitchFamily="34" charset="0"/>
                <a:cs typeface="Calibri" pitchFamily="34" charset="0"/>
              </a:rPr>
              <a:t>São características dos modelos conceitual, lógico e físico, respectivamente:</a:t>
            </a:r>
            <a:endParaRPr lang="pt-BR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Elipse 3">
            <a:hlinkClick r:id="rId3" action="ppaction://hlinksldjump"/>
          </p:cNvPr>
          <p:cNvSpPr/>
          <p:nvPr/>
        </p:nvSpPr>
        <p:spPr>
          <a:xfrm>
            <a:off x="1042518" y="2649277"/>
            <a:ext cx="183001" cy="2439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lipse 4">
            <a:hlinkClick r:id="rId4" action="ppaction://hlinksldjump"/>
          </p:cNvPr>
          <p:cNvSpPr/>
          <p:nvPr/>
        </p:nvSpPr>
        <p:spPr>
          <a:xfrm>
            <a:off x="1047935" y="3500438"/>
            <a:ext cx="166479" cy="2439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>
            <a:hlinkClick r:id="rId3" action="ppaction://hlinksldjump"/>
          </p:cNvPr>
          <p:cNvSpPr/>
          <p:nvPr/>
        </p:nvSpPr>
        <p:spPr>
          <a:xfrm>
            <a:off x="1039873" y="4214818"/>
            <a:ext cx="185646" cy="2439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>
            <a:hlinkClick r:id="rId3" action="ppaction://hlinksldjump"/>
          </p:cNvPr>
          <p:cNvSpPr/>
          <p:nvPr/>
        </p:nvSpPr>
        <p:spPr>
          <a:xfrm>
            <a:off x="1049109" y="4929198"/>
            <a:ext cx="185646" cy="2439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>
            <a:hlinkClick r:id="rId3" action="ppaction://hlinksldjump"/>
          </p:cNvPr>
          <p:cNvSpPr/>
          <p:nvPr/>
        </p:nvSpPr>
        <p:spPr>
          <a:xfrm>
            <a:off x="1060990" y="5613992"/>
            <a:ext cx="185646" cy="2439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hlinkClick r:id="rId4" action="ppaction://hlinksldjump"/>
          </p:cNvPr>
          <p:cNvSpPr/>
          <p:nvPr/>
        </p:nvSpPr>
        <p:spPr>
          <a:xfrm>
            <a:off x="1285852" y="3357562"/>
            <a:ext cx="69294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Calibri" pitchFamily="34" charset="0"/>
                <a:cs typeface="Calibri" pitchFamily="34" charset="0"/>
              </a:rPr>
              <a:t>Independe do SGBD utilizado na implementação, Transforma o DER em tabelas, Depende totalmente do SGBD.</a:t>
            </a:r>
          </a:p>
        </p:txBody>
      </p:sp>
      <p:sp>
        <p:nvSpPr>
          <p:cNvPr id="10" name="Retângulo 9">
            <a:hlinkClick r:id="rId3" action="ppaction://hlinksldjump"/>
          </p:cNvPr>
          <p:cNvSpPr/>
          <p:nvPr/>
        </p:nvSpPr>
        <p:spPr>
          <a:xfrm>
            <a:off x="1285852" y="4786322"/>
            <a:ext cx="69294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Calibri" pitchFamily="34" charset="0"/>
                <a:cs typeface="Calibri" pitchFamily="34" charset="0"/>
              </a:rPr>
              <a:t>Depende do SGBD utilizado na implementação, Transforma o DER em tabelas, Independe totalmente do SGBD.</a:t>
            </a:r>
          </a:p>
        </p:txBody>
      </p:sp>
      <p:sp>
        <p:nvSpPr>
          <p:cNvPr id="11" name="Retângulo 10">
            <a:hlinkClick r:id="rId3" action="ppaction://hlinksldjump"/>
          </p:cNvPr>
          <p:cNvSpPr/>
          <p:nvPr/>
        </p:nvSpPr>
        <p:spPr>
          <a:xfrm>
            <a:off x="1285852" y="2571744"/>
            <a:ext cx="69294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Representado pelo DER</a:t>
            </a:r>
            <a:r>
              <a:rPr lang="pt-BR" sz="1400" dirty="0" smtClean="0">
                <a:latin typeface="Calibri" pitchFamily="34" charset="0"/>
                <a:cs typeface="Calibri" pitchFamily="34" charset="0"/>
              </a:rPr>
              <a:t>, Transforma o DER em tabelas, Independe totalmente do SGBD.</a:t>
            </a:r>
          </a:p>
        </p:txBody>
      </p:sp>
      <p:sp>
        <p:nvSpPr>
          <p:cNvPr id="12" name="Retângulo 11">
            <a:hlinkClick r:id="rId3" action="ppaction://hlinksldjump"/>
          </p:cNvPr>
          <p:cNvSpPr/>
          <p:nvPr/>
        </p:nvSpPr>
        <p:spPr>
          <a:xfrm>
            <a:off x="1285852" y="4143380"/>
            <a:ext cx="69294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Representado pelo DER</a:t>
            </a:r>
            <a:r>
              <a:rPr lang="pt-BR" sz="1400" dirty="0" smtClean="0">
                <a:latin typeface="Calibri" pitchFamily="34" charset="0"/>
                <a:cs typeface="Calibri" pitchFamily="34" charset="0"/>
              </a:rPr>
              <a:t>, Transforma o DER em tabelas, Segunda etapa do Projeto de banco de dados.</a:t>
            </a:r>
          </a:p>
        </p:txBody>
      </p:sp>
      <p:sp>
        <p:nvSpPr>
          <p:cNvPr id="13" name="Retângulo 12">
            <a:hlinkClick r:id="rId3" action="ppaction://hlinksldjump"/>
          </p:cNvPr>
          <p:cNvSpPr/>
          <p:nvPr/>
        </p:nvSpPr>
        <p:spPr>
          <a:xfrm>
            <a:off x="1285852" y="5572140"/>
            <a:ext cx="69294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/>
              <a:t>Representado pelo DER</a:t>
            </a:r>
            <a:r>
              <a:rPr lang="pt-BR" sz="1400" dirty="0" smtClean="0">
                <a:latin typeface="Calibri" pitchFamily="34" charset="0"/>
                <a:cs typeface="Calibri" pitchFamily="34" charset="0"/>
              </a:rPr>
              <a:t>, Segunda etapa do Projeto de banco de dados, Independe totalmente do SGBD.</a:t>
            </a:r>
          </a:p>
        </p:txBody>
      </p:sp>
    </p:spTree>
    <p:extLst>
      <p:ext uri="{BB962C8B-B14F-4D97-AF65-F5344CB8AC3E}">
        <p14:creationId xmlns:p14="http://schemas.microsoft.com/office/powerpoint/2010/main" xmlns="" val="52150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60848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813084" y="2928337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100</a:t>
            </a:r>
            <a:endParaRPr lang="pt-BR" dirty="0"/>
          </a:p>
        </p:txBody>
      </p:sp>
      <p:sp>
        <p:nvSpPr>
          <p:cNvPr id="7" name="Botão de ação: Voltar ou Anterior 6">
            <a:hlinkClick r:id="" action="ppaction://macro?name=volta_questao1_c" highlightClick="1"/>
          </p:cNvPr>
          <p:cNvSpPr/>
          <p:nvPr/>
        </p:nvSpPr>
        <p:spPr>
          <a:xfrm>
            <a:off x="1187624" y="5373216"/>
            <a:ext cx="792088" cy="720080"/>
          </a:xfrm>
          <a:prstGeom prst="actionButtonBackPrevious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145019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60848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Botão de ação: Voltar ou Anterior 2">
            <a:hlinkClick r:id="" action="ppaction://macro?name=volta_questao1" highlightClick="1"/>
          </p:cNvPr>
          <p:cNvSpPr/>
          <p:nvPr/>
        </p:nvSpPr>
        <p:spPr>
          <a:xfrm>
            <a:off x="1187624" y="5373216"/>
            <a:ext cx="792088" cy="720080"/>
          </a:xfrm>
          <a:prstGeom prst="actionButtonBackPrevious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813084" y="2928337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100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38124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4171" y="19888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06891" y="2876490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50</a:t>
            </a:r>
            <a:endParaRPr lang="pt-BR" dirty="0"/>
          </a:p>
        </p:txBody>
      </p:sp>
      <p:sp>
        <p:nvSpPr>
          <p:cNvPr id="4" name="Botão de ação: Voltar ou Anterior 3">
            <a:hlinkClick r:id="" action="ppaction://macro?name=volta_questao2_c" highlightClick="1"/>
          </p:cNvPr>
          <p:cNvSpPr/>
          <p:nvPr/>
        </p:nvSpPr>
        <p:spPr>
          <a:xfrm>
            <a:off x="928662" y="5357826"/>
            <a:ext cx="720080" cy="720080"/>
          </a:xfrm>
          <a:prstGeom prst="actionButtonBackPrevious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414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4833" y="227687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tão de ação: Voltar ou Anterior 5">
            <a:hlinkClick r:id="" action="ppaction://macro?name=volta_questao2" highlightClick="1"/>
          </p:cNvPr>
          <p:cNvSpPr/>
          <p:nvPr/>
        </p:nvSpPr>
        <p:spPr>
          <a:xfrm>
            <a:off x="1115616" y="5197549"/>
            <a:ext cx="792088" cy="720080"/>
          </a:xfrm>
          <a:prstGeom prst="actionButtonBackPrevious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906891" y="3131676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50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1280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4171" y="19888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06891" y="2876490"/>
            <a:ext cx="572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175</a:t>
            </a:r>
            <a:endParaRPr lang="pt-BR" dirty="0"/>
          </a:p>
        </p:txBody>
      </p:sp>
      <p:sp>
        <p:nvSpPr>
          <p:cNvPr id="4" name="Botão de ação: Voltar ou Anterior 3">
            <a:hlinkClick r:id="" action="ppaction://macro?name=volta_questao3_c" highlightClick="1"/>
          </p:cNvPr>
          <p:cNvSpPr/>
          <p:nvPr/>
        </p:nvSpPr>
        <p:spPr>
          <a:xfrm>
            <a:off x="1000100" y="5357826"/>
            <a:ext cx="720080" cy="720080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414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4833" y="227687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tão de ação: Voltar ou Anterior 5">
            <a:hlinkClick r:id="" action="ppaction://macro?name=volta_questao3" highlightClick="1"/>
          </p:cNvPr>
          <p:cNvSpPr/>
          <p:nvPr/>
        </p:nvSpPr>
        <p:spPr>
          <a:xfrm>
            <a:off x="1115616" y="5197549"/>
            <a:ext cx="792088" cy="720080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906891" y="3114615"/>
            <a:ext cx="572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175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1280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4171" y="19888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06891" y="287649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0</a:t>
            </a:r>
            <a:endParaRPr lang="pt-BR" dirty="0"/>
          </a:p>
        </p:txBody>
      </p:sp>
      <p:sp>
        <p:nvSpPr>
          <p:cNvPr id="4" name="Botão de ação: Voltar ou Anterior 3">
            <a:hlinkClick r:id="" action="ppaction://macro?name=volta_questao7_c" highlightClick="1"/>
          </p:cNvPr>
          <p:cNvSpPr/>
          <p:nvPr/>
        </p:nvSpPr>
        <p:spPr>
          <a:xfrm>
            <a:off x="1000100" y="5357826"/>
            <a:ext cx="720080" cy="720080"/>
          </a:xfrm>
          <a:prstGeom prst="actionButtonBackPrevious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4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4833" y="227687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tão de ação: Voltar ou Anterior 5">
            <a:hlinkClick r:id="" action="ppaction://macro?name=volta_questao7" highlightClick="1"/>
          </p:cNvPr>
          <p:cNvSpPr/>
          <p:nvPr/>
        </p:nvSpPr>
        <p:spPr>
          <a:xfrm>
            <a:off x="1115616" y="5197549"/>
            <a:ext cx="792088" cy="720080"/>
          </a:xfrm>
          <a:prstGeom prst="actionButtonBackPrevious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906891" y="3059668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1280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4171" y="19888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06891" y="2876490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75</a:t>
            </a:r>
            <a:endParaRPr lang="pt-BR" dirty="0"/>
          </a:p>
        </p:txBody>
      </p:sp>
      <p:sp>
        <p:nvSpPr>
          <p:cNvPr id="4" name="Botão de ação: Voltar ou Anterior 3">
            <a:hlinkClick r:id="" action="ppaction://macro?name=volta_questao8_c" highlightClick="1"/>
          </p:cNvPr>
          <p:cNvSpPr/>
          <p:nvPr/>
        </p:nvSpPr>
        <p:spPr>
          <a:xfrm>
            <a:off x="1000100" y="5357826"/>
            <a:ext cx="720080" cy="720080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4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4833" y="227687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tão de ação: Voltar ou Anterior 5">
            <a:hlinkClick r:id="" action="ppaction://macro?name=volta_questao8" highlightClick="1"/>
          </p:cNvPr>
          <p:cNvSpPr/>
          <p:nvPr/>
        </p:nvSpPr>
        <p:spPr>
          <a:xfrm>
            <a:off x="1115616" y="5197549"/>
            <a:ext cx="792088" cy="720080"/>
          </a:xfrm>
          <a:prstGeom prst="actionButtonBackPrevious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906891" y="3033816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75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1280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4171" y="19888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06891" y="2876490"/>
            <a:ext cx="585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150</a:t>
            </a:r>
            <a:endParaRPr lang="pt-BR" dirty="0"/>
          </a:p>
        </p:txBody>
      </p:sp>
      <p:sp>
        <p:nvSpPr>
          <p:cNvPr id="4" name="Botão de ação: Voltar ou Anterior 3">
            <a:hlinkClick r:id="" action="ppaction://macro?name=volta_questao9_c" highlightClick="1"/>
          </p:cNvPr>
          <p:cNvSpPr/>
          <p:nvPr/>
        </p:nvSpPr>
        <p:spPr>
          <a:xfrm>
            <a:off x="1000100" y="5357826"/>
            <a:ext cx="720080" cy="720080"/>
          </a:xfrm>
          <a:prstGeom prst="actionButtonBackPrevious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4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4833" y="227687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tão de ação: Voltar ou Anterior 5">
            <a:hlinkClick r:id="" action="ppaction://macro?name=volta_questao9" highlightClick="1"/>
          </p:cNvPr>
          <p:cNvSpPr/>
          <p:nvPr/>
        </p:nvSpPr>
        <p:spPr>
          <a:xfrm>
            <a:off x="1115616" y="5197549"/>
            <a:ext cx="792088" cy="720080"/>
          </a:xfrm>
          <a:prstGeom prst="actionButtonBackPrevious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906891" y="3140968"/>
            <a:ext cx="585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150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1280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4171" y="19888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06891" y="2876490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25</a:t>
            </a:r>
            <a:endParaRPr lang="pt-BR" dirty="0"/>
          </a:p>
        </p:txBody>
      </p:sp>
      <p:sp>
        <p:nvSpPr>
          <p:cNvPr id="4" name="Botão de ação: Voltar ou Anterior 3">
            <a:hlinkClick r:id="" action="ppaction://macro?name=volta_questao6_c" highlightClick="1"/>
          </p:cNvPr>
          <p:cNvSpPr/>
          <p:nvPr/>
        </p:nvSpPr>
        <p:spPr>
          <a:xfrm>
            <a:off x="1000100" y="5357826"/>
            <a:ext cx="720080" cy="720080"/>
          </a:xfrm>
          <a:prstGeom prst="actionButtonBackPrevious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4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4833" y="227687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tão de ação: Voltar ou Anterior 5">
            <a:hlinkClick r:id="" action="ppaction://macro?name=volta_questao6" highlightClick="1"/>
          </p:cNvPr>
          <p:cNvSpPr/>
          <p:nvPr/>
        </p:nvSpPr>
        <p:spPr>
          <a:xfrm>
            <a:off x="1115616" y="5197549"/>
            <a:ext cx="792088" cy="720080"/>
          </a:xfrm>
          <a:prstGeom prst="actionButtonBackPrevious">
            <a:avLst/>
          </a:prstGeom>
          <a:solidFill>
            <a:srgbClr val="FFFF66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906891" y="3131676"/>
            <a:ext cx="453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25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1280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4171" y="19888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06891" y="2876490"/>
            <a:ext cx="588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225</a:t>
            </a:r>
            <a:endParaRPr lang="pt-BR" dirty="0"/>
          </a:p>
        </p:txBody>
      </p:sp>
      <p:sp>
        <p:nvSpPr>
          <p:cNvPr id="4" name="Botão de ação: Voltar ou Anterior 3">
            <a:hlinkClick r:id="" action="ppaction://macro?name=volta_questao5_c" highlightClick="1"/>
          </p:cNvPr>
          <p:cNvSpPr/>
          <p:nvPr/>
        </p:nvSpPr>
        <p:spPr>
          <a:xfrm>
            <a:off x="1000100" y="5357826"/>
            <a:ext cx="720080" cy="720080"/>
          </a:xfrm>
          <a:prstGeom prst="actionButtonBackPreviou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4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4833" y="227687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tão de ação: Voltar ou Anterior 5">
            <a:hlinkClick r:id="" action="ppaction://macro?name=volta_questao5" highlightClick="1"/>
          </p:cNvPr>
          <p:cNvSpPr/>
          <p:nvPr/>
        </p:nvSpPr>
        <p:spPr>
          <a:xfrm>
            <a:off x="1115616" y="5197549"/>
            <a:ext cx="792088" cy="720080"/>
          </a:xfrm>
          <a:prstGeom prst="actionButtonBackPrevious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906891" y="3131676"/>
            <a:ext cx="588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225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1280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bg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4171" y="1988840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06891" y="2876490"/>
            <a:ext cx="588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200</a:t>
            </a:r>
            <a:endParaRPr lang="pt-BR" dirty="0"/>
          </a:p>
        </p:txBody>
      </p:sp>
      <p:sp>
        <p:nvSpPr>
          <p:cNvPr id="4" name="Botão de ação: Voltar ou Anterior 3">
            <a:hlinkClick r:id="" action="ppaction://macro?name=volta_questao4_c" highlightClick="1"/>
          </p:cNvPr>
          <p:cNvSpPr/>
          <p:nvPr/>
        </p:nvSpPr>
        <p:spPr>
          <a:xfrm>
            <a:off x="1000100" y="5357826"/>
            <a:ext cx="720080" cy="720080"/>
          </a:xfrm>
          <a:prstGeom prst="actionButtonBackPrevious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4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CompCasa\AppData\Local\Microsoft\Windows\Temporary Internet Files\Content.IE5\S7TSRQNI\MC900340450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bg1">
                <a:lumMod val="6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4833" y="2276872"/>
            <a:ext cx="188640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otão de ação: Voltar ou Anterior 5">
            <a:hlinkClick r:id="" action="ppaction://macro?name=volta_questao4" highlightClick="1"/>
          </p:cNvPr>
          <p:cNvSpPr/>
          <p:nvPr/>
        </p:nvSpPr>
        <p:spPr>
          <a:xfrm>
            <a:off x="1115616" y="5197549"/>
            <a:ext cx="792088" cy="720080"/>
          </a:xfrm>
          <a:prstGeom prst="actionButtonBackPrevious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906891" y="3131676"/>
            <a:ext cx="588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200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11280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Ajuda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1043608" y="1844824"/>
            <a:ext cx="25922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F5 – Inicia o jogo</a:t>
            </a:r>
          </a:p>
          <a:p>
            <a:endParaRPr lang="pt-BR" dirty="0"/>
          </a:p>
          <a:p>
            <a:r>
              <a:rPr lang="pt-BR" dirty="0" smtClean="0"/>
              <a:t> –    </a:t>
            </a:r>
            <a:r>
              <a:rPr lang="pt-BR" dirty="0"/>
              <a:t>–</a:t>
            </a:r>
            <a:r>
              <a:rPr lang="pt-BR" dirty="0" smtClean="0"/>
              <a:t> botão Play</a:t>
            </a:r>
          </a:p>
          <a:p>
            <a:endParaRPr lang="pt-BR" dirty="0"/>
          </a:p>
          <a:p>
            <a:r>
              <a:rPr lang="pt-BR" dirty="0" smtClean="0"/>
              <a:t>       – botão Ajuda</a:t>
            </a:r>
          </a:p>
          <a:p>
            <a:endParaRPr lang="pt-BR" dirty="0"/>
          </a:p>
          <a:p>
            <a:r>
              <a:rPr lang="pt-BR" dirty="0" smtClean="0"/>
              <a:t>          </a:t>
            </a:r>
            <a:r>
              <a:rPr lang="pt-BR" dirty="0"/>
              <a:t>–</a:t>
            </a:r>
            <a:r>
              <a:rPr lang="pt-BR" dirty="0" smtClean="0"/>
              <a:t> Maleta</a:t>
            </a:r>
          </a:p>
          <a:p>
            <a:endParaRPr lang="pt-BR" dirty="0"/>
          </a:p>
          <a:p>
            <a:r>
              <a:rPr lang="pt-BR" dirty="0" smtClean="0"/>
              <a:t>          </a:t>
            </a:r>
            <a:r>
              <a:rPr lang="pt-BR" dirty="0"/>
              <a:t>–</a:t>
            </a:r>
            <a:r>
              <a:rPr lang="pt-BR" dirty="0" smtClean="0"/>
              <a:t> botão Retornar</a:t>
            </a:r>
          </a:p>
          <a:p>
            <a:endParaRPr lang="pt-BR" dirty="0" smtClean="0"/>
          </a:p>
          <a:p>
            <a:r>
              <a:rPr lang="pt-BR" dirty="0" smtClean="0"/>
              <a:t>          – botão FIM</a:t>
            </a: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91130"/>
            <a:ext cx="4191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9089" y="2867025"/>
            <a:ext cx="32385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C:\Users\CompCasa\AppData\Local\Microsoft\Windows\Temporary Internet Files\Content.IE5\S7TSRQNI\MC90034045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4449" y="3284984"/>
            <a:ext cx="638564" cy="61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6847" y="4077072"/>
            <a:ext cx="419100" cy="384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635896" y="1883415"/>
            <a:ext cx="4536504" cy="323165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A finalidade do jogo é pontuar 1000 pontos.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O jogo tem início quando a tecla </a:t>
            </a:r>
            <a:r>
              <a:rPr lang="pt-BR" sz="1200" b="1" dirty="0" smtClean="0">
                <a:latin typeface="Calibri" pitchFamily="34" charset="0"/>
                <a:cs typeface="Calibri" pitchFamily="34" charset="0"/>
              </a:rPr>
              <a:t>F5</a:t>
            </a:r>
            <a:r>
              <a:rPr lang="pt-BR" sz="1200" dirty="0" smtClean="0">
                <a:latin typeface="Calibri" pitchFamily="34" charset="0"/>
                <a:cs typeface="Calibri" pitchFamily="34" charset="0"/>
              </a:rPr>
              <a:t> é pressionada. O </a:t>
            </a:r>
            <a:r>
              <a:rPr lang="pt-BR" sz="1200" dirty="0">
                <a:latin typeface="Calibri" pitchFamily="34" charset="0"/>
                <a:cs typeface="Calibri" pitchFamily="34" charset="0"/>
              </a:rPr>
              <a:t>P</a:t>
            </a:r>
            <a:r>
              <a:rPr lang="pt-BR" sz="1200" dirty="0" smtClean="0">
                <a:latin typeface="Calibri" pitchFamily="34" charset="0"/>
                <a:cs typeface="Calibri" pitchFamily="34" charset="0"/>
              </a:rPr>
              <a:t>ower </a:t>
            </a:r>
            <a:r>
              <a:rPr lang="pt-BR" sz="1200" dirty="0">
                <a:latin typeface="Calibri" pitchFamily="34" charset="0"/>
                <a:cs typeface="Calibri" pitchFamily="34" charset="0"/>
              </a:rPr>
              <a:t>P</a:t>
            </a:r>
            <a:r>
              <a:rPr lang="pt-BR" sz="1200" dirty="0" smtClean="0">
                <a:latin typeface="Calibri" pitchFamily="34" charset="0"/>
                <a:cs typeface="Calibri" pitchFamily="34" charset="0"/>
              </a:rPr>
              <a:t>oint entra no modo de Apresentação de Slides.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Em seguida o jogador deve pressionar o </a:t>
            </a:r>
            <a:r>
              <a:rPr lang="pt-BR" sz="1200" b="1" dirty="0" smtClean="0">
                <a:latin typeface="Calibri" pitchFamily="34" charset="0"/>
                <a:cs typeface="Calibri" pitchFamily="34" charset="0"/>
              </a:rPr>
              <a:t>botão Play</a:t>
            </a:r>
            <a:r>
              <a:rPr lang="pt-BR" sz="1200" dirty="0" smtClean="0">
                <a:latin typeface="Calibri" pitchFamily="34" charset="0"/>
                <a:cs typeface="Calibri" pitchFamily="34" charset="0"/>
              </a:rPr>
              <a:t>, disponível na tela inicial do jogo. Ao pressioná-lo será solicitado que digite seu nome.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Um tabuleiro com 9 </a:t>
            </a:r>
            <a:r>
              <a:rPr lang="pt-BR" sz="1200" b="1" dirty="0" smtClean="0">
                <a:latin typeface="Calibri" pitchFamily="34" charset="0"/>
                <a:cs typeface="Calibri" pitchFamily="34" charset="0"/>
              </a:rPr>
              <a:t>maletas</a:t>
            </a:r>
            <a:r>
              <a:rPr lang="pt-BR" sz="1200" dirty="0" smtClean="0">
                <a:latin typeface="Calibri" pitchFamily="34" charset="0"/>
                <a:cs typeface="Calibri" pitchFamily="34" charset="0"/>
              </a:rPr>
              <a:t> será apresentado. Cada uma tem uma cor e corresponde a um valor em pontos.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Ao clicar sobre uma maleta, será aberto o conteúdo da maleta contendo uma questão com 5 alternativas.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O jogador deve ler atentamente a questão e suas alternativas e escolher a mais adequada.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Ao escolher a resposta certa o jogador fará o número de pontos que vale a maleta, se escolher a resposta errada deixa de ganhar os pontos.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1200" dirty="0" smtClean="0">
                <a:latin typeface="Calibri" pitchFamily="34" charset="0"/>
                <a:cs typeface="Calibri" pitchFamily="34" charset="0"/>
              </a:rPr>
              <a:t>O Jogo pode ser finalizado a qualquer momento, ao pressionar o </a:t>
            </a:r>
            <a:r>
              <a:rPr lang="pt-BR" sz="1200" b="1" dirty="0" smtClean="0">
                <a:latin typeface="Calibri" pitchFamily="34" charset="0"/>
                <a:cs typeface="Calibri" pitchFamily="34" charset="0"/>
              </a:rPr>
              <a:t>botão FIM </a:t>
            </a:r>
            <a:r>
              <a:rPr lang="pt-BR" sz="1200" dirty="0" smtClean="0">
                <a:latin typeface="Calibri" pitchFamily="34" charset="0"/>
                <a:cs typeface="Calibri" pitchFamily="34" charset="0"/>
              </a:rPr>
              <a:t>será exibida uma mensagem com o total de pontos.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421" y="4653137"/>
            <a:ext cx="506495" cy="360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Botão de ação: Voltar ou Anterior 6">
            <a:hlinkClick r:id="" action="ppaction://macro?name=ajuda_volta" highlightClick="1"/>
          </p:cNvPr>
          <p:cNvSpPr/>
          <p:nvPr/>
        </p:nvSpPr>
        <p:spPr>
          <a:xfrm>
            <a:off x="7380312" y="5743128"/>
            <a:ext cx="572591" cy="504056"/>
          </a:xfrm>
          <a:prstGeom prst="actionButtonBackPrevious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0485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no">
  <a:themeElements>
    <a:clrScheme name="Pino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ino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n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1861</TotalTime>
  <Words>1809</Words>
  <Application>Microsoft Office PowerPoint</Application>
  <PresentationFormat>Apresentação na tela (4:3)</PresentationFormat>
  <Paragraphs>228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Pino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Ajuda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CompCasa</dc:creator>
  <cp:lastModifiedBy>CompCasa</cp:lastModifiedBy>
  <cp:revision>126</cp:revision>
  <dcterms:created xsi:type="dcterms:W3CDTF">2012-01-04T21:17:55Z</dcterms:created>
  <dcterms:modified xsi:type="dcterms:W3CDTF">2012-01-13T13:40:34Z</dcterms:modified>
</cp:coreProperties>
</file>